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0"/>
  </p:notesMasterIdLst>
  <p:sldIdLst>
    <p:sldId id="339" r:id="rId2"/>
    <p:sldId id="795" r:id="rId3"/>
    <p:sldId id="860" r:id="rId4"/>
    <p:sldId id="805" r:id="rId5"/>
    <p:sldId id="861" r:id="rId6"/>
    <p:sldId id="796" r:id="rId7"/>
    <p:sldId id="797" r:id="rId8"/>
    <p:sldId id="798" r:id="rId9"/>
    <p:sldId id="799" r:id="rId10"/>
    <p:sldId id="801" r:id="rId11"/>
    <p:sldId id="800" r:id="rId12"/>
    <p:sldId id="802" r:id="rId13"/>
    <p:sldId id="803" r:id="rId14"/>
    <p:sldId id="804" r:id="rId15"/>
    <p:sldId id="806" r:id="rId16"/>
    <p:sldId id="807" r:id="rId17"/>
    <p:sldId id="808" r:id="rId18"/>
    <p:sldId id="809" r:id="rId19"/>
    <p:sldId id="810" r:id="rId20"/>
    <p:sldId id="811" r:id="rId21"/>
    <p:sldId id="812" r:id="rId22"/>
    <p:sldId id="813" r:id="rId23"/>
    <p:sldId id="814" r:id="rId24"/>
    <p:sldId id="815" r:id="rId25"/>
    <p:sldId id="816" r:id="rId26"/>
    <p:sldId id="817" r:id="rId27"/>
    <p:sldId id="818" r:id="rId28"/>
    <p:sldId id="819" r:id="rId29"/>
    <p:sldId id="820" r:id="rId30"/>
    <p:sldId id="821" r:id="rId31"/>
    <p:sldId id="823" r:id="rId32"/>
    <p:sldId id="824" r:id="rId33"/>
    <p:sldId id="822" r:id="rId34"/>
    <p:sldId id="827" r:id="rId35"/>
    <p:sldId id="825" r:id="rId36"/>
    <p:sldId id="826" r:id="rId37"/>
    <p:sldId id="828" r:id="rId38"/>
    <p:sldId id="829" r:id="rId39"/>
    <p:sldId id="831" r:id="rId40"/>
    <p:sldId id="830" r:id="rId41"/>
    <p:sldId id="832" r:id="rId42"/>
    <p:sldId id="833" r:id="rId43"/>
    <p:sldId id="834" r:id="rId44"/>
    <p:sldId id="835" r:id="rId45"/>
    <p:sldId id="836" r:id="rId46"/>
    <p:sldId id="837" r:id="rId47"/>
    <p:sldId id="838" r:id="rId48"/>
    <p:sldId id="839" r:id="rId49"/>
    <p:sldId id="840" r:id="rId50"/>
    <p:sldId id="841" r:id="rId51"/>
    <p:sldId id="842" r:id="rId52"/>
    <p:sldId id="843" r:id="rId53"/>
    <p:sldId id="844" r:id="rId54"/>
    <p:sldId id="846" r:id="rId55"/>
    <p:sldId id="845" r:id="rId56"/>
    <p:sldId id="847" r:id="rId57"/>
    <p:sldId id="848" r:id="rId58"/>
    <p:sldId id="849" r:id="rId59"/>
    <p:sldId id="850" r:id="rId60"/>
    <p:sldId id="851" r:id="rId61"/>
    <p:sldId id="852" r:id="rId62"/>
    <p:sldId id="853" r:id="rId63"/>
    <p:sldId id="854" r:id="rId64"/>
    <p:sldId id="855" r:id="rId65"/>
    <p:sldId id="856" r:id="rId66"/>
    <p:sldId id="857" r:id="rId67"/>
    <p:sldId id="859" r:id="rId68"/>
    <p:sldId id="858"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6" autoAdjust="0"/>
    <p:restoredTop sz="93780" autoAdjust="0"/>
  </p:normalViewPr>
  <p:slideViewPr>
    <p:cSldViewPr>
      <p:cViewPr varScale="1">
        <p:scale>
          <a:sx n="65" d="100"/>
          <a:sy n="65" d="100"/>
        </p:scale>
        <p:origin x="427" y="43"/>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20-01-20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64</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65</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66</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67</a:t>
            </a:fld>
            <a:endParaRPr lang="ko-KR" altLang="en-US"/>
          </a:p>
        </p:txBody>
      </p:sp>
    </p:spTree>
    <p:extLst>
      <p:ext uri="{BB962C8B-B14F-4D97-AF65-F5344CB8AC3E}">
        <p14:creationId xmlns:p14="http://schemas.microsoft.com/office/powerpoint/2010/main" val="76779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68</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391230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5</a:t>
            </a:fld>
            <a:endParaRPr lang="ko-KR" altLang="en-US"/>
          </a:p>
        </p:txBody>
      </p:sp>
    </p:spTree>
    <p:extLst>
      <p:ext uri="{BB962C8B-B14F-4D97-AF65-F5344CB8AC3E}">
        <p14:creationId xmlns:p14="http://schemas.microsoft.com/office/powerpoint/2010/main" val="39315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61</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62</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63</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20-01-20</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20-01-20</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 xmlns:ma14="http://schemas.microsoft.com/office/mac/drawingml/2011/main"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20-01-20</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6</a:t>
            </a:r>
            <a:r>
              <a:rPr lang="ko-KR" altLang="en-US" sz="1400" dirty="0"/>
              <a:t>판</a:t>
            </a:r>
            <a:r>
              <a:rPr lang="en-US" altLang="ko-KR" sz="1400" dirty="0"/>
              <a:t>)</a:t>
            </a:r>
            <a:r>
              <a:rPr lang="ko-KR" altLang="en-US" sz="1400" dirty="0"/>
              <a:t>을 중심으로 재구성하고 보완하였습니다</a:t>
            </a:r>
            <a:r>
              <a:rPr lang="en-US" altLang="ko-KR" sz="1400" dirty="0"/>
              <a:t>. 2020</a:t>
            </a:r>
            <a:r>
              <a:rPr lang="ko-KR" altLang="en-US" sz="1400" dirty="0"/>
              <a:t>년 </a:t>
            </a:r>
            <a:r>
              <a:rPr lang="en-US" altLang="ko-KR" sz="1400" dirty="0"/>
              <a:t>1</a:t>
            </a:r>
            <a:r>
              <a:rPr lang="ko-KR" altLang="en-US" sz="1400" dirty="0"/>
              <a:t>월</a:t>
            </a:r>
            <a:r>
              <a:rPr lang="en-US" altLang="ko-KR" sz="1400" dirty="0"/>
              <a:t> </a:t>
            </a:r>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err="1" smtClean="0"/>
              <a:t>설정화면이</a:t>
            </a:r>
            <a:r>
              <a:rPr lang="ko-KR" altLang="en-US" dirty="0" smtClean="0"/>
              <a:t> 나타나고</a:t>
            </a:r>
            <a:r>
              <a:rPr lang="en-US" altLang="ko-KR" dirty="0" smtClean="0"/>
              <a:t>, </a:t>
            </a:r>
            <a:r>
              <a:rPr lang="ko-KR" altLang="en-US" dirty="0" smtClean="0"/>
              <a:t>세 개 탭 중에 </a:t>
            </a:r>
            <a:r>
              <a:rPr lang="en-US" altLang="ko-KR" dirty="0" smtClean="0"/>
              <a:t>[SDK Platforms]</a:t>
            </a:r>
            <a:r>
              <a:rPr lang="ko-KR" altLang="en-US" dirty="0" smtClean="0"/>
              <a:t>가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18" name="그림 17"/>
          <p:cNvPicPr>
            <a:picLocks noChangeAspect="1"/>
          </p:cNvPicPr>
          <p:nvPr/>
        </p:nvPicPr>
        <p:blipFill>
          <a:blip r:embed="rId3"/>
          <a:stretch>
            <a:fillRect/>
          </a:stretch>
        </p:blipFill>
        <p:spPr>
          <a:xfrm>
            <a:off x="4295801" y="1874504"/>
            <a:ext cx="7030288" cy="4983496"/>
          </a:xfrm>
          <a:prstGeom prst="rect">
            <a:avLst/>
          </a:prstGeom>
        </p:spPr>
      </p:pic>
      <p:sp>
        <p:nvSpPr>
          <p:cNvPr id="19" name="아래쪽 화살표 18"/>
          <p:cNvSpPr/>
          <p:nvPr/>
        </p:nvSpPr>
        <p:spPr>
          <a:xfrm>
            <a:off x="6119228" y="2276872"/>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19"/>
          <p:cNvSpPr/>
          <p:nvPr/>
        </p:nvSpPr>
        <p:spPr>
          <a:xfrm>
            <a:off x="6647674" y="2279311"/>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아래쪽 화살표 20"/>
          <p:cNvSpPr/>
          <p:nvPr/>
        </p:nvSpPr>
        <p:spPr>
          <a:xfrm>
            <a:off x="7176120" y="227687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a:t>
            </a:r>
            <a:r>
              <a:rPr lang="en-US" altLang="ko-KR" dirty="0" smtClean="0"/>
              <a:t>[SDK Tools]</a:t>
            </a:r>
            <a:r>
              <a:rPr lang="ko-KR" altLang="en-US" dirty="0" smtClean="0"/>
              <a:t>을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pic>
        <p:nvPicPr>
          <p:cNvPr id="10" name="그림 9"/>
          <p:cNvPicPr>
            <a:picLocks noChangeAspect="1"/>
          </p:cNvPicPr>
          <p:nvPr/>
        </p:nvPicPr>
        <p:blipFill>
          <a:blip r:embed="rId2"/>
          <a:stretch>
            <a:fillRect/>
          </a:stretch>
        </p:blipFill>
        <p:spPr>
          <a:xfrm>
            <a:off x="453099" y="1654662"/>
            <a:ext cx="3971631" cy="3747819"/>
          </a:xfrm>
          <a:prstGeom prst="rect">
            <a:avLst/>
          </a:prstGeom>
        </p:spPr>
      </p:pic>
      <p:pic>
        <p:nvPicPr>
          <p:cNvPr id="5" name="그림 4"/>
          <p:cNvPicPr>
            <a:picLocks noChangeAspect="1"/>
          </p:cNvPicPr>
          <p:nvPr/>
        </p:nvPicPr>
        <p:blipFill>
          <a:blip r:embed="rId3"/>
          <a:stretch>
            <a:fillRect/>
          </a:stretch>
        </p:blipFill>
        <p:spPr>
          <a:xfrm>
            <a:off x="4293973" y="1654662"/>
            <a:ext cx="7315944" cy="5185985"/>
          </a:xfrm>
          <a:prstGeom prst="rect">
            <a:avLst/>
          </a:prstGeom>
        </p:spPr>
      </p:pic>
      <p:sp>
        <p:nvSpPr>
          <p:cNvPr id="12" name="아래쪽 화살표 11"/>
          <p:cNvSpPr/>
          <p:nvPr/>
        </p:nvSpPr>
        <p:spPr>
          <a:xfrm>
            <a:off x="6640603" y="2060848"/>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6199394"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176120"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pic>
        <p:nvPicPr>
          <p:cNvPr id="6" name="그림 5"/>
          <p:cNvPicPr>
            <a:picLocks noChangeAspect="1"/>
          </p:cNvPicPr>
          <p:nvPr/>
        </p:nvPicPr>
        <p:blipFill>
          <a:blip r:embed="rId2"/>
          <a:stretch>
            <a:fillRect/>
          </a:stretch>
        </p:blipFill>
        <p:spPr>
          <a:xfrm>
            <a:off x="3359696" y="2306657"/>
            <a:ext cx="5663439" cy="4526191"/>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spTree>
    <p:extLst>
      <p:ext uri="{BB962C8B-B14F-4D97-AF65-F5344CB8AC3E}">
        <p14:creationId xmlns:p14="http://schemas.microsoft.com/office/powerpoint/2010/main" val="316169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spTree>
    <p:extLst>
      <p:ext uri="{BB962C8B-B14F-4D97-AF65-F5344CB8AC3E}">
        <p14:creationId xmlns:p14="http://schemas.microsoft.com/office/powerpoint/2010/main" val="2164871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5951984" y="1905126"/>
            <a:ext cx="6193450" cy="4930917"/>
          </a:xfrm>
          <a:prstGeom prst="rect">
            <a:avLst/>
          </a:prstGeom>
        </p:spPr>
      </p:pic>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Configure your project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Hello  (</a:t>
            </a:r>
            <a:r>
              <a:rPr lang="ko-KR" altLang="en-US" b="1" dirty="0" smtClean="0"/>
              <a:t>대문자로 시작하는 이름</a:t>
            </a:r>
            <a:r>
              <a:rPr lang="en-US" altLang="ko-KR" b="1" dirty="0" smtClean="0"/>
              <a:t>)</a:t>
            </a:r>
          </a:p>
          <a:p>
            <a:pPr lvl="1"/>
            <a:r>
              <a:rPr lang="en-US" altLang="ko-KR" dirty="0"/>
              <a:t>Package name: </a:t>
            </a:r>
            <a:r>
              <a:rPr lang="en-US" altLang="ko-KR" dirty="0" smtClean="0"/>
              <a:t>(</a:t>
            </a:r>
            <a:r>
              <a:rPr lang="ko-KR" altLang="en-US" dirty="0" smtClean="0"/>
              <a:t>있는 그대로 둡니다</a:t>
            </a:r>
            <a:r>
              <a:rPr lang="en-US" altLang="ko-KR" dirty="0" smtClean="0"/>
              <a:t>)</a:t>
            </a:r>
            <a:endParaRPr lang="en-US" altLang="ko-KR"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smtClean="0"/>
              <a:t>Java</a:t>
            </a:r>
            <a:endParaRPr lang="ko-KR" altLang="en-US"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grpSp>
        <p:nvGrpSpPr>
          <p:cNvPr id="9" name="그룹 8"/>
          <p:cNvGrpSpPr/>
          <p:nvPr/>
        </p:nvGrpSpPr>
        <p:grpSpPr>
          <a:xfrm>
            <a:off x="453100" y="3429000"/>
            <a:ext cx="3986716" cy="3067530"/>
            <a:chOff x="453100" y="1707309"/>
            <a:chExt cx="4346756" cy="3460671"/>
          </a:xfrm>
        </p:grpSpPr>
        <p:pic>
          <p:nvPicPr>
            <p:cNvPr id="5" name="그림 4"/>
            <p:cNvPicPr>
              <a:picLocks noChangeAspect="1"/>
            </p:cNvPicPr>
            <p:nvPr/>
          </p:nvPicPr>
          <p:blipFill>
            <a:blip r:embed="rId3"/>
            <a:stretch>
              <a:fillRect/>
            </a:stretch>
          </p:blipFill>
          <p:spPr>
            <a:xfrm>
              <a:off x="453100" y="1707309"/>
              <a:ext cx="4346756" cy="3460671"/>
            </a:xfrm>
            <a:prstGeom prst="rect">
              <a:avLst/>
            </a:prstGeom>
          </p:spPr>
        </p:pic>
        <p:sp>
          <p:nvSpPr>
            <p:cNvPr id="8" name="아래쪽 화살표 7"/>
            <p:cNvSpPr/>
            <p:nvPr/>
          </p:nvSpPr>
          <p:spPr>
            <a:xfrm>
              <a:off x="2927648" y="2852936"/>
              <a:ext cx="288032"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p:cNvCxnSpPr/>
          <p:nvPr/>
        </p:nvCxnSpPr>
        <p:spPr>
          <a:xfrm>
            <a:off x="7824192" y="299695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7824192" y="3429000"/>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7824192" y="393305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7824192" y="4444481"/>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r>
              <a:rPr lang="ko-KR" altLang="en-US" dirty="0"/>
              <a:t>오른쪽 창을 최소화 하십시오</a:t>
            </a:r>
            <a:r>
              <a:rPr lang="en-US" altLang="ko-KR" dirty="0"/>
              <a:t>. </a:t>
            </a: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grpSp>
        <p:nvGrpSpPr>
          <p:cNvPr id="10" name="그룹 9"/>
          <p:cNvGrpSpPr/>
          <p:nvPr/>
        </p:nvGrpSpPr>
        <p:grpSpPr>
          <a:xfrm>
            <a:off x="1343472" y="2348881"/>
            <a:ext cx="7776863" cy="4509119"/>
            <a:chOff x="1343472" y="2348881"/>
            <a:chExt cx="7776863" cy="4509119"/>
          </a:xfrm>
        </p:grpSpPr>
        <p:grpSp>
          <p:nvGrpSpPr>
            <p:cNvPr id="23" name="그룹 22"/>
            <p:cNvGrpSpPr/>
            <p:nvPr/>
          </p:nvGrpSpPr>
          <p:grpSpPr>
            <a:xfrm>
              <a:off x="1343472" y="2436617"/>
              <a:ext cx="7776863" cy="4421383"/>
              <a:chOff x="767408" y="1292915"/>
              <a:chExt cx="9348907" cy="5536692"/>
            </a:xfrm>
          </p:grpSpPr>
          <p:pic>
            <p:nvPicPr>
              <p:cNvPr id="5" name="그림 4"/>
              <p:cNvPicPr>
                <a:picLocks noChangeAspect="1"/>
              </p:cNvPicPr>
              <p:nvPr/>
            </p:nvPicPr>
            <p:blipFill>
              <a:blip r:embed="rId2"/>
              <a:stretch>
                <a:fillRect/>
              </a:stretch>
            </p:blipFill>
            <p:spPr>
              <a:xfrm>
                <a:off x="1427868" y="1292915"/>
                <a:ext cx="8688447" cy="5536692"/>
              </a:xfrm>
              <a:prstGeom prst="rect">
                <a:avLst/>
              </a:prstGeom>
            </p:spPr>
          </p:pic>
          <p:cxnSp>
            <p:nvCxnSpPr>
              <p:cNvPr id="7" name="직선 화살표 연결선 6"/>
              <p:cNvCxnSpPr/>
              <p:nvPr/>
            </p:nvCxnSpPr>
            <p:spPr>
              <a:xfrm>
                <a:off x="767408" y="2276872"/>
                <a:ext cx="112851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V="1">
                <a:off x="1127448" y="2935020"/>
                <a:ext cx="1080120" cy="9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아래쪽 화살표 23"/>
            <p:cNvSpPr/>
            <p:nvPr/>
          </p:nvSpPr>
          <p:spPr>
            <a:xfrm>
              <a:off x="4636376" y="2348881"/>
              <a:ext cx="523520" cy="56962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p:cNvCxnSpPr/>
            <p:nvPr/>
          </p:nvCxnSpPr>
          <p:spPr>
            <a:xfrm>
              <a:off x="8760296" y="2348881"/>
              <a:ext cx="11676" cy="5696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grpSp>
        <p:nvGrpSpPr>
          <p:cNvPr id="5" name="그룹 4"/>
          <p:cNvGrpSpPr/>
          <p:nvPr/>
        </p:nvGrpSpPr>
        <p:grpSpPr>
          <a:xfrm>
            <a:off x="1847528" y="2035311"/>
            <a:ext cx="8316529" cy="4849678"/>
            <a:chOff x="1847528" y="2035311"/>
            <a:chExt cx="8316529" cy="4849678"/>
          </a:xfrm>
        </p:grpSpPr>
        <p:pic>
          <p:nvPicPr>
            <p:cNvPr id="6" name="그림 5"/>
            <p:cNvPicPr>
              <a:picLocks noChangeAspect="1"/>
            </p:cNvPicPr>
            <p:nvPr/>
          </p:nvPicPr>
          <p:blipFill>
            <a:blip r:embed="rId2"/>
            <a:stretch>
              <a:fillRect/>
            </a:stretch>
          </p:blipFill>
          <p:spPr>
            <a:xfrm>
              <a:off x="2271980" y="2035311"/>
              <a:ext cx="7610351" cy="4849678"/>
            </a:xfrm>
            <a:prstGeom prst="rect">
              <a:avLst/>
            </a:prstGeom>
          </p:spPr>
        </p:pic>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1847528" y="4460150"/>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9600604" y="4489020"/>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스마트폰 화면이 보이는 영역을 크게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pic>
        <p:nvPicPr>
          <p:cNvPr id="6" name="그림 5"/>
          <p:cNvPicPr>
            <a:picLocks noChangeAspect="1"/>
          </p:cNvPicPr>
          <p:nvPr/>
        </p:nvPicPr>
        <p:blipFill>
          <a:blip r:embed="rId2"/>
          <a:stretch>
            <a:fillRect/>
          </a:stretch>
        </p:blipFill>
        <p:spPr>
          <a:xfrm>
            <a:off x="453100" y="1799227"/>
            <a:ext cx="3122512" cy="1989813"/>
          </a:xfrm>
          <a:prstGeom prst="rect">
            <a:avLst/>
          </a:prstGeom>
        </p:spPr>
      </p:pic>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3"/>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 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dirty="0" err="1" smtClean="0"/>
              <a:t>Design+Blueprint</a:t>
            </a:r>
            <a:r>
              <a:rPr lang="en-US" altLang="ko-KR" dirty="0" smtClean="0"/>
              <a:t>]</a:t>
            </a:r>
            <a:br>
              <a:rPr lang="en-US" altLang="ko-KR" dirty="0" smtClean="0"/>
            </a:br>
            <a:r>
              <a:rPr lang="ko-KR" altLang="en-US" dirty="0" smtClean="0"/>
              <a:t>를 각각 선택하고 관찰하십시오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2"/>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오른쪽 화살표 8"/>
          <p:cNvSpPr/>
          <p:nvPr/>
        </p:nvSpPr>
        <p:spPr>
          <a:xfrm>
            <a:off x="8510646" y="4869160"/>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385657" y="2565149"/>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6161815" y="4787570"/>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7809681" y="2980833"/>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173023" y="1748858"/>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[AVD Manager]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 </a:t>
            </a:r>
            <a:r>
              <a:rPr lang="en-US" altLang="ko-KR" dirty="0" smtClean="0"/>
              <a:t>Nexus 5X</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grpSp>
        <p:nvGrpSpPr>
          <p:cNvPr id="22" name="그룹 21"/>
          <p:cNvGrpSpPr/>
          <p:nvPr/>
        </p:nvGrpSpPr>
        <p:grpSpPr>
          <a:xfrm>
            <a:off x="453100" y="3567198"/>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23" name="그림 22"/>
          <p:cNvPicPr>
            <a:picLocks noChangeAspect="1"/>
          </p:cNvPicPr>
          <p:nvPr/>
        </p:nvPicPr>
        <p:blipFill>
          <a:blip r:embed="rId4"/>
          <a:stretch>
            <a:fillRect/>
          </a:stretch>
        </p:blipFill>
        <p:spPr>
          <a:xfrm>
            <a:off x="7270406" y="3284984"/>
            <a:ext cx="4550668" cy="3086034"/>
          </a:xfrm>
          <a:prstGeom prst="rect">
            <a:avLst/>
          </a:prstGeom>
        </p:spPr>
      </p:pic>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"System Image"</a:t>
            </a:r>
            <a:r>
              <a:rPr lang="ko-KR" altLang="en-US" dirty="0" smtClean="0"/>
              <a:t>창에서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ko-KR" altLang="en-US" dirty="0" smtClean="0"/>
              <a:t>최신의 </a:t>
            </a:r>
            <a:r>
              <a:rPr lang="en-US" altLang="ko-KR" dirty="0" smtClean="0"/>
              <a:t>Pie </a:t>
            </a:r>
            <a:r>
              <a:rPr lang="ko-KR" altLang="en-US" dirty="0" smtClean="0"/>
              <a:t>버전을 사용하겠습니다</a:t>
            </a:r>
            <a:r>
              <a:rPr lang="en-US" altLang="ko-KR" dirty="0" smtClean="0"/>
              <a:t>. [Download]</a:t>
            </a:r>
            <a:r>
              <a:rPr lang="ko-KR" altLang="en-US" dirty="0" smtClean="0"/>
              <a:t>링크를 눌러 파일을 내려 받으십시오</a:t>
            </a:r>
            <a:r>
              <a:rPr lang="en-US" altLang="ko-KR" dirty="0" smtClean="0"/>
              <a:t>. </a:t>
            </a:r>
          </a:p>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"Android Virtual Device"</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pic>
        <p:nvPicPr>
          <p:cNvPr id="6" name="그림 5"/>
          <p:cNvPicPr>
            <a:picLocks noChangeAspect="1"/>
          </p:cNvPicPr>
          <p:nvPr/>
        </p:nvPicPr>
        <p:blipFill>
          <a:blip r:embed="rId2"/>
          <a:stretch>
            <a:fillRect/>
          </a:stretch>
        </p:blipFill>
        <p:spPr>
          <a:xfrm>
            <a:off x="453101" y="2132856"/>
            <a:ext cx="5027751" cy="3409567"/>
          </a:xfrm>
          <a:prstGeom prst="rect">
            <a:avLst/>
          </a:prstGeom>
        </p:spPr>
      </p:pic>
      <p:pic>
        <p:nvPicPr>
          <p:cNvPr id="7" name="그림 6"/>
          <p:cNvPicPr>
            <a:picLocks noChangeAspect="1"/>
          </p:cNvPicPr>
          <p:nvPr/>
        </p:nvPicPr>
        <p:blipFill>
          <a:blip r:embed="rId3"/>
          <a:stretch>
            <a:fillRect/>
          </a:stretch>
        </p:blipFill>
        <p:spPr>
          <a:xfrm>
            <a:off x="4250068" y="2939024"/>
            <a:ext cx="3289972" cy="2777930"/>
          </a:xfrm>
          <a:prstGeom prst="rect">
            <a:avLst/>
          </a:prstGeom>
        </p:spPr>
      </p:pic>
      <p:cxnSp>
        <p:nvCxnSpPr>
          <p:cNvPr id="9" name="직선 화살표 연결선 8"/>
          <p:cNvCxnSpPr/>
          <p:nvPr/>
        </p:nvCxnSpPr>
        <p:spPr>
          <a:xfrm flipV="1">
            <a:off x="2351584" y="4293096"/>
            <a:ext cx="0" cy="13971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16" name="그림 15"/>
          <p:cNvPicPr>
            <a:picLocks noChangeAspect="1"/>
          </p:cNvPicPr>
          <p:nvPr/>
        </p:nvPicPr>
        <p:blipFill>
          <a:blip r:embed="rId4"/>
          <a:stretch>
            <a:fillRect/>
          </a:stretch>
        </p:blipFill>
        <p:spPr>
          <a:xfrm>
            <a:off x="7684183" y="1985063"/>
            <a:ext cx="4022736" cy="3705152"/>
          </a:xfrm>
          <a:prstGeom prst="rect">
            <a:avLst/>
          </a:prstGeom>
        </p:spPr>
      </p:pic>
      <p:cxnSp>
        <p:nvCxnSpPr>
          <p:cNvPr id="18" name="직선 화살표 연결선 17"/>
          <p:cNvCxnSpPr/>
          <p:nvPr/>
        </p:nvCxnSpPr>
        <p:spPr>
          <a:xfrm>
            <a:off x="6888088" y="1844824"/>
            <a:ext cx="651952" cy="864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grpSp>
        <p:nvGrpSpPr>
          <p:cNvPr id="17" name="그룹 16"/>
          <p:cNvGrpSpPr/>
          <p:nvPr/>
        </p:nvGrpSpPr>
        <p:grpSpPr>
          <a:xfrm>
            <a:off x="453100" y="1844824"/>
            <a:ext cx="6860257" cy="2126604"/>
            <a:chOff x="453100" y="1340768"/>
            <a:chExt cx="9086850" cy="2905125"/>
          </a:xfrm>
        </p:grpSpPr>
        <p:pic>
          <p:nvPicPr>
            <p:cNvPr id="5" name="그림 4"/>
            <p:cNvPicPr>
              <a:picLocks noChangeAspect="1"/>
            </p:cNvPicPr>
            <p:nvPr/>
          </p:nvPicPr>
          <p:blipFill>
            <a:blip r:embed="rId2"/>
            <a:stretch>
              <a:fillRect/>
            </a:stretch>
          </p:blipFill>
          <p:spPr>
            <a:xfrm>
              <a:off x="453100" y="1340768"/>
              <a:ext cx="9086850" cy="2905125"/>
            </a:xfrm>
            <a:prstGeom prst="rect">
              <a:avLst/>
            </a:prstGeom>
          </p:spPr>
        </p:pic>
        <p:sp>
          <p:nvSpPr>
            <p:cNvPr id="15" name="아래쪽 화살표 14"/>
            <p:cNvSpPr/>
            <p:nvPr/>
          </p:nvSpPr>
          <p:spPr>
            <a:xfrm>
              <a:off x="8328248" y="2217266"/>
              <a:ext cx="432048" cy="576064"/>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 name="그림 19"/>
          <p:cNvPicPr>
            <a:picLocks noChangeAspect="1"/>
          </p:cNvPicPr>
          <p:nvPr/>
        </p:nvPicPr>
        <p:blipFill>
          <a:blip r:embed="rId3"/>
          <a:stretch>
            <a:fillRect/>
          </a:stretch>
        </p:blipFill>
        <p:spPr>
          <a:xfrm>
            <a:off x="7430220" y="2864493"/>
            <a:ext cx="2044762" cy="3632037"/>
          </a:xfrm>
          <a:prstGeom prst="rect">
            <a:avLst/>
          </a:prstGeom>
        </p:spPr>
      </p:pic>
      <p:pic>
        <p:nvPicPr>
          <p:cNvPr id="21" name="그림 20"/>
          <p:cNvPicPr>
            <a:picLocks noChangeAspect="1"/>
          </p:cNvPicPr>
          <p:nvPr/>
        </p:nvPicPr>
        <p:blipFill>
          <a:blip r:embed="rId4"/>
          <a:stretch>
            <a:fillRect/>
          </a:stretch>
        </p:blipFill>
        <p:spPr>
          <a:xfrm>
            <a:off x="9715656" y="2864493"/>
            <a:ext cx="2160800" cy="3683921"/>
          </a:xfrm>
          <a:prstGeom prst="rect">
            <a:avLst/>
          </a:prstGeom>
        </p:spPr>
      </p:pic>
      <p:cxnSp>
        <p:nvCxnSpPr>
          <p:cNvPr id="23" name="직선 화살표 연결선 22"/>
          <p:cNvCxnSpPr/>
          <p:nvPr/>
        </p:nvCxnSpPr>
        <p:spPr>
          <a:xfrm>
            <a:off x="9264352" y="2630915"/>
            <a:ext cx="1" cy="5100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92733" y="1840105"/>
            <a:ext cx="3281668" cy="646331"/>
          </a:xfrm>
          <a:prstGeom prst="rect">
            <a:avLst/>
          </a:prstGeom>
          <a:solidFill>
            <a:srgbClr val="92D050"/>
          </a:solidFill>
          <a:ln>
            <a:solidFill>
              <a:schemeClr val="bg1">
                <a:lumMod val="65000"/>
              </a:schemeClr>
            </a:solidFill>
          </a:ln>
        </p:spPr>
        <p:txBody>
          <a:bodyPr wrap="none" rtlCol="0">
            <a:spAutoFit/>
          </a:bodyPr>
          <a:lstStyle/>
          <a:p>
            <a:r>
              <a:rPr lang="ko-KR" altLang="en-US" dirty="0" smtClean="0"/>
              <a:t>화면이 나타나지 아니하면 </a:t>
            </a:r>
            <a:endParaRPr lang="en-US" altLang="ko-KR" dirty="0"/>
          </a:p>
          <a:p>
            <a:r>
              <a:rPr lang="ko-KR" altLang="en-US" dirty="0" smtClean="0"/>
              <a:t>전원</a:t>
            </a:r>
            <a:r>
              <a:rPr lang="en-US" altLang="ko-KR" dirty="0" smtClean="0"/>
              <a:t>(Power)</a:t>
            </a:r>
            <a:r>
              <a:rPr lang="ko-KR" altLang="en-US" dirty="0" smtClean="0"/>
              <a:t>버튼을 누르십시오</a:t>
            </a:r>
            <a:endParaRPr lang="ko-KR" altLang="en-US" dirty="0"/>
          </a:p>
        </p:txBody>
      </p: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3"/>
          <a:stretch>
            <a:fillRect/>
          </a:stretch>
        </p:blipFill>
        <p:spPr>
          <a:xfrm>
            <a:off x="8472264" y="968885"/>
            <a:ext cx="3236141" cy="5527645"/>
          </a:xfrm>
          <a:prstGeom prst="rect">
            <a:avLst/>
          </a:prstGeom>
        </p:spPr>
      </p:pic>
      <p:pic>
        <p:nvPicPr>
          <p:cNvPr id="9" name="그림 8"/>
          <p:cNvPicPr>
            <a:picLocks noChangeAspect="1"/>
          </p:cNvPicPr>
          <p:nvPr/>
        </p:nvPicPr>
        <p:blipFill>
          <a:blip r:embed="rId4"/>
          <a:stretch>
            <a:fillRect/>
          </a:stretch>
        </p:blipFill>
        <p:spPr>
          <a:xfrm>
            <a:off x="4104369" y="5779433"/>
            <a:ext cx="3705742" cy="485843"/>
          </a:xfrm>
          <a:prstGeom prst="rect">
            <a:avLst/>
          </a:prstGeom>
        </p:spPr>
      </p:pic>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sp>
        <p:nvSpPr>
          <p:cNvPr id="5" name="TextBox 4"/>
          <p:cNvSpPr txBox="1"/>
          <p:nvPr/>
        </p:nvSpPr>
        <p:spPr>
          <a:xfrm>
            <a:off x="4583832" y="3573016"/>
            <a:ext cx="7117380" cy="830997"/>
          </a:xfrm>
          <a:prstGeom prst="rect">
            <a:avLst/>
          </a:prstGeom>
          <a:solidFill>
            <a:schemeClr val="bg1">
              <a:lumMod val="95000"/>
            </a:schemeClr>
          </a:solidFill>
          <a:ln>
            <a:solidFill>
              <a:srgbClr val="00B050"/>
            </a:solidFill>
          </a:ln>
        </p:spPr>
        <p:txBody>
          <a:bodyPr wrap="square" rtlCol="0">
            <a:spAutoFit/>
          </a:bodyPr>
          <a:lstStyle/>
          <a:p>
            <a:r>
              <a:rPr lang="ko-KR" altLang="en-US" sz="1600" dirty="0" smtClean="0"/>
              <a:t>실수로 왼쪽의 프로젝트 구성을 보여주는 트리 모양이 창이 없어졌다면</a:t>
            </a:r>
            <a:r>
              <a:rPr lang="en-US" altLang="ko-KR" sz="1600"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dirty="0" smtClean="0"/>
              <a:t>View</a:t>
            </a:r>
            <a:r>
              <a:rPr lang="ko-KR" altLang="en-US" sz="1600" dirty="0" smtClean="0"/>
              <a:t> </a:t>
            </a:r>
            <a:r>
              <a:rPr lang="en-US" altLang="ko-KR" sz="1600"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248734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dirty="0" smtClean="0"/>
              <a:t>MainActivity.java</a:t>
            </a:r>
            <a:r>
              <a:rPr lang="ko-KR" altLang="en-US"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pic>
        <p:nvPicPr>
          <p:cNvPr id="5" name="그림 4"/>
          <p:cNvPicPr>
            <a:picLocks noChangeAspect="1"/>
          </p:cNvPicPr>
          <p:nvPr/>
        </p:nvPicPr>
        <p:blipFill>
          <a:blip r:embed="rId2"/>
          <a:stretch>
            <a:fillRect/>
          </a:stretch>
        </p:blipFill>
        <p:spPr>
          <a:xfrm>
            <a:off x="695399" y="2234755"/>
            <a:ext cx="6336705" cy="3855146"/>
          </a:xfrm>
          <a:prstGeom prst="rect">
            <a:avLst/>
          </a:prstGeom>
        </p:spPr>
      </p:pic>
      <p:sp>
        <p:nvSpPr>
          <p:cNvPr id="6" name="TextBox 5"/>
          <p:cNvSpPr txBox="1"/>
          <p:nvPr/>
        </p:nvSpPr>
        <p:spPr>
          <a:xfrm>
            <a:off x="6077156" y="3573016"/>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onCreate</a:t>
            </a:r>
            <a:r>
              <a:rPr lang="en-US" altLang="ko-KR" sz="1600"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setContentView</a:t>
            </a:r>
            <a:r>
              <a:rPr lang="en-US" altLang="ko-KR" sz="1600"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sp>
        <p:nvSpPr>
          <p:cNvPr id="8" name="위쪽 화살표 7"/>
          <p:cNvSpPr/>
          <p:nvPr/>
        </p:nvSpPr>
        <p:spPr>
          <a:xfrm>
            <a:off x="947519" y="5450271"/>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3776996" cy="338554"/>
          </a:xfrm>
          <a:prstGeom prst="rect">
            <a:avLst/>
          </a:prstGeom>
          <a:solidFill>
            <a:schemeClr val="bg1">
              <a:lumMod val="95000"/>
            </a:schemeClr>
          </a:solidFill>
          <a:ln>
            <a:solidFill>
              <a:schemeClr val="bg1">
                <a:lumMod val="65000"/>
              </a:schemeClr>
            </a:solidFill>
          </a:ln>
        </p:spPr>
        <p:txBody>
          <a:bodyPr wrap="none" rtlCol="0">
            <a:spAutoFit/>
          </a:bodyPr>
          <a:lstStyle/>
          <a:p>
            <a:r>
              <a:rPr lang="ko-KR" altLang="en-US" sz="1600" dirty="0" smtClean="0"/>
              <a:t>폴더 트리 구조가 좀 다르죠</a:t>
            </a:r>
            <a:r>
              <a:rPr lang="en-US" altLang="ko-KR" sz="1600" dirty="0" smtClean="0"/>
              <a:t>? </a:t>
            </a:r>
            <a:r>
              <a:rPr lang="ko-KR" altLang="en-US" sz="1600" dirty="0" smtClean="0"/>
              <a:t>괜찮습니다</a:t>
            </a:r>
            <a:r>
              <a:rPr lang="en-US" altLang="ko-KR" sz="1600" dirty="0" smtClean="0"/>
              <a:t>. </a:t>
            </a:r>
            <a:endParaRPr lang="ko-KR" altLang="en-US" sz="1600" dirty="0"/>
          </a:p>
        </p:txBody>
      </p:sp>
      <p:cxnSp>
        <p:nvCxnSpPr>
          <p:cNvPr id="11" name="꺾인 연결선 10"/>
          <p:cNvCxnSpPr>
            <a:stCxn id="7" idx="1"/>
          </p:cNvCxnSpPr>
          <p:nvPr/>
        </p:nvCxnSpPr>
        <p:spPr>
          <a:xfrm rot="10800000">
            <a:off x="5591944" y="4509121"/>
            <a:ext cx="485212" cy="525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
        <p:nvSpPr>
          <p:cNvPr id="9" name="모서리가 둥근 직사각형 8"/>
          <p:cNvSpPr/>
          <p:nvPr/>
        </p:nvSpPr>
        <p:spPr>
          <a:xfrm>
            <a:off x="645604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5310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84914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3100" y="1591462"/>
            <a:ext cx="4560864" cy="338554"/>
          </a:xfrm>
          <a:prstGeom prst="rect">
            <a:avLst/>
          </a:prstGeom>
          <a:solidFill>
            <a:srgbClr val="FFC000"/>
          </a:solidFill>
          <a:ln>
            <a:solidFill>
              <a:schemeClr val="bg1">
                <a:lumMod val="75000"/>
              </a:schemeClr>
            </a:solidFill>
          </a:ln>
        </p:spPr>
        <p:txBody>
          <a:bodyPr wrap="none">
            <a:spAutoFit/>
          </a:bodyPr>
          <a:lstStyle/>
          <a:p>
            <a:r>
              <a:rPr lang="ko-KR" altLang="en-US" sz="1600" dirty="0" smtClean="0"/>
              <a:t>프로젝트 </a:t>
            </a:r>
            <a:r>
              <a:rPr lang="ko-KR" altLang="en-US" sz="1600" dirty="0"/>
              <a:t>폴더에 있는 파일들을 </a:t>
            </a:r>
            <a:r>
              <a:rPr lang="ko-KR" altLang="en-US" sz="1600" dirty="0" smtClean="0"/>
              <a:t>있는 그대로 </a:t>
            </a:r>
            <a:r>
              <a:rPr lang="ko-KR" altLang="en-US" sz="1600" dirty="0"/>
              <a:t>보여줌</a:t>
            </a:r>
          </a:p>
        </p:txBody>
      </p:sp>
      <p:cxnSp>
        <p:nvCxnSpPr>
          <p:cNvPr id="16" name="직선 화살표 연결선 15"/>
          <p:cNvCxnSpPr/>
          <p:nvPr/>
        </p:nvCxnSpPr>
        <p:spPr>
          <a:xfrm>
            <a:off x="685208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6317823" y="1591462"/>
            <a:ext cx="5062604" cy="338554"/>
          </a:xfrm>
          <a:prstGeom prst="rect">
            <a:avLst/>
          </a:prstGeom>
          <a:solidFill>
            <a:srgbClr val="FFC000"/>
          </a:solidFill>
          <a:ln>
            <a:solidFill>
              <a:schemeClr val="bg1">
                <a:lumMod val="75000"/>
              </a:schemeClr>
            </a:solidFill>
          </a:ln>
        </p:spPr>
        <p:txBody>
          <a:bodyPr wrap="none">
            <a:spAutoFit/>
          </a:bodyPr>
          <a:lstStyle/>
          <a:p>
            <a:r>
              <a:rPr lang="en-US" altLang="ko-KR" sz="1600" dirty="0" smtClean="0"/>
              <a:t>[Android]</a:t>
            </a:r>
            <a:r>
              <a:rPr lang="ko-KR" altLang="en-US" sz="1600" dirty="0" smtClean="0"/>
              <a:t>탭은 프로젝트의 파일들을 잘 정리해서 보여줌</a:t>
            </a:r>
            <a:endParaRPr lang="ko-KR" altLang="en-US" sz="1600" dirty="0"/>
          </a:p>
        </p:txBody>
      </p:sp>
      <p:sp>
        <p:nvSpPr>
          <p:cNvPr id="13" name="직사각형 12"/>
          <p:cNvSpPr/>
          <p:nvPr/>
        </p:nvSpPr>
        <p:spPr>
          <a:xfrm>
            <a:off x="453100" y="5969772"/>
            <a:ext cx="5362365" cy="338554"/>
          </a:xfrm>
          <a:prstGeom prst="rect">
            <a:avLst/>
          </a:prstGeom>
          <a:solidFill>
            <a:schemeClr val="bg1">
              <a:lumMod val="95000"/>
            </a:schemeClr>
          </a:solidFill>
          <a:ln>
            <a:solidFill>
              <a:schemeClr val="bg1">
                <a:lumMod val="65000"/>
              </a:schemeClr>
            </a:solidFill>
          </a:ln>
        </p:spPr>
        <p:txBody>
          <a:bodyPr wrap="none">
            <a:spAutoFit/>
          </a:bodyPr>
          <a:lstStyle/>
          <a:p>
            <a:r>
              <a:rPr lang="ko-KR" altLang="en-US" sz="1600" dirty="0" smtClean="0"/>
              <a:t>형식을 한 두 번 바꾸어 보면서 이런 변화에 익숙해지십시오</a:t>
            </a:r>
            <a:r>
              <a:rPr lang="en-US" altLang="ko-KR" sz="1600" dirty="0" smtClean="0"/>
              <a:t>. </a:t>
            </a:r>
            <a:endParaRPr lang="ko-KR" altLang="en-US" sz="1600" dirty="0"/>
          </a:p>
        </p:txBody>
      </p:sp>
    </p:spTree>
    <p:extLst>
      <p:ext uri="{BB962C8B-B14F-4D97-AF65-F5344CB8AC3E}">
        <p14:creationId xmlns:p14="http://schemas.microsoft.com/office/powerpoint/2010/main" val="1593784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t>activity_main.xml</a:t>
            </a:r>
            <a:r>
              <a:rPr lang="ko-KR" altLang="en-US" b="1" dirty="0" smtClean="0"/>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sp>
        <p:nvSpPr>
          <p:cNvPr id="7" name="모서리가 둥근 직사각형 6"/>
          <p:cNvSpPr/>
          <p:nvPr/>
        </p:nvSpPr>
        <p:spPr>
          <a:xfrm>
            <a:off x="2207567" y="1484784"/>
            <a:ext cx="576065"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4888228" y="1700808"/>
            <a:ext cx="6918734" cy="4795722"/>
            <a:chOff x="4888228" y="1700808"/>
            <a:chExt cx="6918734" cy="4795722"/>
          </a:xfrm>
        </p:grpSpPr>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
          <p:nvSpPr>
            <p:cNvPr id="5" name="오른쪽 화살표 4"/>
            <p:cNvSpPr/>
            <p:nvPr/>
          </p:nvSpPr>
          <p:spPr>
            <a:xfrm>
              <a:off x="4888228" y="4293096"/>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5735960" y="3861047"/>
              <a:ext cx="1656184" cy="144017"/>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4888228" y="3933055"/>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4888228" y="429309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r>
              <a:rPr lang="en-US" altLang="ko-KR" b="1" dirty="0" smtClean="0"/>
              <a:t>activity_main.xml </a:t>
            </a:r>
            <a:r>
              <a:rPr lang="ko-KR" altLang="en-US" dirty="0"/>
              <a:t>이름을 어디서 </a:t>
            </a:r>
            <a:r>
              <a:rPr lang="en-US" altLang="ko-KR" dirty="0" smtClean="0"/>
              <a:t/>
            </a:r>
            <a:br>
              <a:rPr lang="en-US" altLang="ko-KR" dirty="0" smtClean="0"/>
            </a:b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smtClean="0"/>
              <a:t/>
            </a:r>
            <a:br>
              <a:rPr lang="en-US" altLang="ko-KR" dirty="0" smtClean="0"/>
            </a:br>
            <a:r>
              <a:rPr lang="en-US" altLang="ko-KR" dirty="0" err="1" smtClean="0"/>
              <a:t>R.layout.</a:t>
            </a:r>
            <a:r>
              <a:rPr lang="en-US" altLang="ko-KR" b="1" dirty="0" err="1" smtClean="0"/>
              <a:t>activity_main</a:t>
            </a:r>
            <a:r>
              <a:rPr lang="en-US" altLang="ko-KR" dirty="0" smtClean="0"/>
              <a:t> </a:t>
            </a:r>
            <a:r>
              <a:rPr lang="ko-KR" altLang="en-US" dirty="0"/>
              <a:t>과 같은 </a:t>
            </a:r>
            <a:r>
              <a:rPr lang="en-US" altLang="ko-KR" dirty="0" smtClean="0"/>
              <a:t/>
            </a:r>
            <a:br>
              <a:rPr lang="en-US" altLang="ko-KR" dirty="0" smtClean="0"/>
            </a:b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en-US" altLang="ko-KR" dirty="0" smtClean="0"/>
              <a:t/>
            </a:r>
            <a:br>
              <a:rPr lang="en-US" altLang="ko-KR" dirty="0" smtClean="0"/>
            </a:br>
            <a:r>
              <a:rPr lang="ko-KR" altLang="en-US" dirty="0" smtClean="0"/>
              <a:t>가리키며</a:t>
            </a:r>
            <a:r>
              <a:rPr lang="en-US" altLang="ko-KR" dirty="0"/>
              <a:t>, </a:t>
            </a:r>
            <a:r>
              <a:rPr lang="ko-KR" altLang="en-US" dirty="0"/>
              <a:t>하나의 화면을 보여주는 </a:t>
            </a:r>
            <a:r>
              <a:rPr lang="en-US" altLang="ko-KR" dirty="0" smtClean="0"/>
              <a:t/>
            </a:r>
            <a:br>
              <a:rPr lang="en-US" altLang="ko-KR" dirty="0" smtClean="0"/>
            </a:b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나타날 겁니다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a:t>
            </a:r>
            <a:r>
              <a:rPr lang="en-US" altLang="ko-KR" dirty="0"/>
              <a:t>Text]</a:t>
            </a:r>
            <a:r>
              <a:rPr lang="ko-KR" altLang="en-US" dirty="0"/>
              <a:t>탭과 </a:t>
            </a:r>
            <a:r>
              <a:rPr lang="en-US" altLang="ko-KR" dirty="0"/>
              <a:t>[Design]</a:t>
            </a:r>
            <a:r>
              <a:rPr lang="ko-KR" altLang="en-US" dirty="0"/>
              <a:t>탭을 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grpSp>
        <p:nvGrpSpPr>
          <p:cNvPr id="13" name="그룹 12"/>
          <p:cNvGrpSpPr/>
          <p:nvPr/>
        </p:nvGrpSpPr>
        <p:grpSpPr>
          <a:xfrm>
            <a:off x="453099" y="2924944"/>
            <a:ext cx="5520605" cy="3106317"/>
            <a:chOff x="453099" y="2924944"/>
            <a:chExt cx="5520605" cy="3106317"/>
          </a:xfrm>
        </p:grpSpPr>
        <p:pic>
          <p:nvPicPr>
            <p:cNvPr id="7" name="그림 6"/>
            <p:cNvPicPr>
              <a:picLocks noChangeAspect="1"/>
            </p:cNvPicPr>
            <p:nvPr/>
          </p:nvPicPr>
          <p:blipFill>
            <a:blip r:embed="rId2"/>
            <a:stretch>
              <a:fillRect/>
            </a:stretch>
          </p:blipFill>
          <p:spPr>
            <a:xfrm>
              <a:off x="453099" y="2924944"/>
              <a:ext cx="5520605" cy="2828258"/>
            </a:xfrm>
            <a:prstGeom prst="rect">
              <a:avLst/>
            </a:prstGeom>
          </p:spPr>
        </p:pic>
        <p:sp>
          <p:nvSpPr>
            <p:cNvPr id="9" name="위쪽 화살표 8"/>
            <p:cNvSpPr/>
            <p:nvPr/>
          </p:nvSpPr>
          <p:spPr>
            <a:xfrm>
              <a:off x="2639616"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2495600" y="5157192"/>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6096000" y="2924943"/>
            <a:ext cx="5605212" cy="3106318"/>
            <a:chOff x="6096000" y="2924943"/>
            <a:chExt cx="5605212" cy="3106318"/>
          </a:xfrm>
        </p:grpSpPr>
        <p:pic>
          <p:nvPicPr>
            <p:cNvPr id="8" name="그림 7"/>
            <p:cNvPicPr>
              <a:picLocks noChangeAspect="1"/>
            </p:cNvPicPr>
            <p:nvPr/>
          </p:nvPicPr>
          <p:blipFill>
            <a:blip r:embed="rId3"/>
            <a:stretch>
              <a:fillRect/>
            </a:stretch>
          </p:blipFill>
          <p:spPr>
            <a:xfrm>
              <a:off x="6096000" y="2924943"/>
              <a:ext cx="5605212" cy="2828259"/>
            </a:xfrm>
            <a:prstGeom prst="rect">
              <a:avLst/>
            </a:prstGeom>
          </p:spPr>
        </p:pic>
        <p:sp>
          <p:nvSpPr>
            <p:cNvPr id="10" name="위쪽 화살표 9"/>
            <p:cNvSpPr/>
            <p:nvPr/>
          </p:nvSpPr>
          <p:spPr>
            <a:xfrm>
              <a:off x="7980200"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7815904" y="5157191"/>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직사각형 14"/>
          <p:cNvSpPr/>
          <p:nvPr/>
        </p:nvSpPr>
        <p:spPr>
          <a:xfrm>
            <a:off x="453099" y="6143286"/>
            <a:ext cx="11248114" cy="376578"/>
          </a:xfrm>
          <a:prstGeom prst="rect">
            <a:avLst/>
          </a:prstGeom>
          <a:solidFill>
            <a:schemeClr val="bg1">
              <a:lumMod val="95000"/>
            </a:schemeClr>
          </a:solidFill>
          <a:ln>
            <a:solidFill>
              <a:srgbClr val="C00000"/>
            </a:solidFill>
          </a:ln>
        </p:spPr>
        <p:txBody>
          <a:bodyPr wrap="square">
            <a:spAutoFit/>
          </a:bodyPr>
          <a:lstStyle/>
          <a:p>
            <a:pPr algn="ctr"/>
            <a:r>
              <a:rPr lang="en-US" altLang="ko-KR" dirty="0"/>
              <a:t>[Text]</a:t>
            </a:r>
            <a:r>
              <a:rPr lang="ko-KR" altLang="en-US" dirty="0" smtClean="0"/>
              <a:t>탭은 </a:t>
            </a:r>
            <a:r>
              <a:rPr lang="en-US" altLang="ko-KR" dirty="0" smtClean="0"/>
              <a:t>xml</a:t>
            </a:r>
            <a:r>
              <a:rPr lang="ko-KR" altLang="en-US" dirty="0" smtClean="0"/>
              <a:t>을 수정할 수 있는 텍스트 화면</a:t>
            </a:r>
            <a:r>
              <a:rPr lang="en-US" altLang="ko-KR" dirty="0" smtClean="0"/>
              <a:t>, [Design]</a:t>
            </a:r>
            <a:r>
              <a:rPr lang="ko-KR" altLang="en-US" dirty="0" smtClean="0"/>
              <a:t>탭은 화면 구성 요소를 넣을 수 있는 다자인 화면입니다</a:t>
            </a:r>
            <a:r>
              <a:rPr lang="en-US" altLang="ko-KR" dirty="0" smtClean="0"/>
              <a:t>. </a:t>
            </a:r>
            <a:endParaRPr lang="en-US" altLang="ko-KR" dirty="0"/>
          </a:p>
        </p:txBody>
      </p:sp>
      <p:sp>
        <p:nvSpPr>
          <p:cNvPr id="16" name="모서리가 둥근 직사각형 15"/>
          <p:cNvSpPr/>
          <p:nvPr/>
        </p:nvSpPr>
        <p:spPr>
          <a:xfrm>
            <a:off x="6723443" y="2091866"/>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49668" y="2091866"/>
            <a:ext cx="648072" cy="370011"/>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grpSp>
        <p:nvGrpSpPr>
          <p:cNvPr id="17" name="그룹 16"/>
          <p:cNvGrpSpPr/>
          <p:nvPr/>
        </p:nvGrpSpPr>
        <p:grpSpPr>
          <a:xfrm>
            <a:off x="520363" y="2216531"/>
            <a:ext cx="5542933" cy="4334332"/>
            <a:chOff x="520363" y="2216531"/>
            <a:chExt cx="5542933" cy="4334332"/>
          </a:xfrm>
        </p:grpSpPr>
        <p:pic>
          <p:nvPicPr>
            <p:cNvPr id="7" name="그림 6"/>
            <p:cNvPicPr>
              <a:picLocks noChangeAspect="1"/>
            </p:cNvPicPr>
            <p:nvPr/>
          </p:nvPicPr>
          <p:blipFill>
            <a:blip r:embed="rId2"/>
            <a:stretch>
              <a:fillRect/>
            </a:stretch>
          </p:blipFill>
          <p:spPr>
            <a:xfrm>
              <a:off x="964585" y="2216531"/>
              <a:ext cx="5098711" cy="4291666"/>
            </a:xfrm>
            <a:prstGeom prst="rect">
              <a:avLst/>
            </a:prstGeom>
          </p:spPr>
        </p:pic>
        <p:sp>
          <p:nvSpPr>
            <p:cNvPr id="11" name="모서리가 둥근 직사각형 10"/>
            <p:cNvSpPr/>
            <p:nvPr/>
          </p:nvSpPr>
          <p:spPr>
            <a:xfrm>
              <a:off x="1049734" y="2780929"/>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rot="5400000">
              <a:off x="485598"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위쪽 화살표 14"/>
            <p:cNvSpPr/>
            <p:nvPr/>
          </p:nvSpPr>
          <p:spPr>
            <a:xfrm>
              <a:off x="1696559"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그림 7"/>
          <p:cNvPicPr>
            <a:picLocks noChangeAspect="1"/>
          </p:cNvPicPr>
          <p:nvPr/>
        </p:nvPicPr>
        <p:blipFill>
          <a:blip r:embed="rId3"/>
          <a:stretch>
            <a:fillRect/>
          </a:stretch>
        </p:blipFill>
        <p:spPr>
          <a:xfrm>
            <a:off x="6574780" y="2204864"/>
            <a:ext cx="5126432" cy="4315000"/>
          </a:xfrm>
          <a:prstGeom prst="rect">
            <a:avLst/>
          </a:prstGeom>
          <a:solidFill>
            <a:srgbClr val="FF0000">
              <a:alpha val="10000"/>
            </a:srgbClr>
          </a:solidFill>
          <a:ln>
            <a:solidFill>
              <a:srgbClr val="C00000"/>
            </a:solidFill>
          </a:ln>
        </p:spPr>
      </p:pic>
      <p:sp>
        <p:nvSpPr>
          <p:cNvPr id="12" name="모서리가 둥근 직사각형 11"/>
          <p:cNvSpPr/>
          <p:nvPr/>
        </p:nvSpPr>
        <p:spPr>
          <a:xfrm>
            <a:off x="6617302" y="2780928"/>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위쪽 화살표 12"/>
          <p:cNvSpPr/>
          <p:nvPr/>
        </p:nvSpPr>
        <p:spPr>
          <a:xfrm rot="5400000">
            <a:off x="6103574"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위쪽 화살표 15"/>
          <p:cNvSpPr/>
          <p:nvPr/>
        </p:nvSpPr>
        <p:spPr>
          <a:xfrm>
            <a:off x="6888088"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pic>
        <p:nvPicPr>
          <p:cNvPr id="6" name="그림 5"/>
          <p:cNvPicPr>
            <a:picLocks noChangeAspect="1"/>
          </p:cNvPicPr>
          <p:nvPr/>
        </p:nvPicPr>
        <p:blipFill>
          <a:blip r:embed="rId2"/>
          <a:stretch>
            <a:fillRect/>
          </a:stretch>
        </p:blipFill>
        <p:spPr>
          <a:xfrm>
            <a:off x="453100" y="2511847"/>
            <a:ext cx="5086038" cy="3984682"/>
          </a:xfrm>
          <a:prstGeom prst="rect">
            <a:avLst/>
          </a:prstGeom>
        </p:spPr>
      </p:pic>
      <p:pic>
        <p:nvPicPr>
          <p:cNvPr id="9" name="그림 8"/>
          <p:cNvPicPr>
            <a:picLocks noChangeAspect="1"/>
          </p:cNvPicPr>
          <p:nvPr/>
        </p:nvPicPr>
        <p:blipFill>
          <a:blip r:embed="rId3"/>
          <a:stretch>
            <a:fillRect/>
          </a:stretch>
        </p:blipFill>
        <p:spPr>
          <a:xfrm>
            <a:off x="6615173" y="2511847"/>
            <a:ext cx="5086039" cy="3984683"/>
          </a:xfrm>
          <a:prstGeom prst="rect">
            <a:avLst/>
          </a:prstGeom>
        </p:spPr>
      </p:pic>
      <p:sp>
        <p:nvSpPr>
          <p:cNvPr id="14" name="모서리가 둥근 직사각형 13"/>
          <p:cNvSpPr/>
          <p:nvPr/>
        </p:nvSpPr>
        <p:spPr>
          <a:xfrm>
            <a:off x="5109943" y="3140968"/>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9850994" y="1995834"/>
            <a:ext cx="1853392" cy="338554"/>
          </a:xfrm>
          <a:prstGeom prst="rect">
            <a:avLst/>
          </a:prstGeom>
          <a:solidFill>
            <a:schemeClr val="bg1">
              <a:lumMod val="95000"/>
            </a:schemeClr>
          </a:solidFill>
          <a:ln>
            <a:solidFill>
              <a:srgbClr val="C00000"/>
            </a:solidFill>
          </a:ln>
        </p:spPr>
        <p:txBody>
          <a:bodyPr wrap="none">
            <a:spAutoFit/>
          </a:bodyPr>
          <a:lstStyle/>
          <a:p>
            <a:r>
              <a:rPr lang="ko-KR" altLang="en-US" sz="1600" dirty="0"/>
              <a:t>속성</a:t>
            </a:r>
            <a:r>
              <a:rPr lang="en-US" altLang="ko-KR" sz="1600" dirty="0"/>
              <a:t>(Attributes)</a:t>
            </a:r>
            <a:r>
              <a:rPr lang="ko-KR" altLang="en-US" sz="1600" dirty="0"/>
              <a:t>창</a:t>
            </a:r>
          </a:p>
        </p:txBody>
      </p:sp>
      <p:cxnSp>
        <p:nvCxnSpPr>
          <p:cNvPr id="16" name="직선 화살표 연결선 15"/>
          <p:cNvCxnSpPr/>
          <p:nvPr/>
        </p:nvCxnSpPr>
        <p:spPr>
          <a:xfrm>
            <a:off x="5253959" y="2334388"/>
            <a:ext cx="0" cy="8065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655840" y="1997763"/>
            <a:ext cx="3216270" cy="338554"/>
          </a:xfrm>
          <a:prstGeom prst="rect">
            <a:avLst/>
          </a:prstGeom>
          <a:solidFill>
            <a:schemeClr val="bg1">
              <a:lumMod val="95000"/>
            </a:schemeClr>
          </a:solidFill>
          <a:ln>
            <a:solidFill>
              <a:srgbClr val="C00000"/>
            </a:solidFill>
          </a:ln>
        </p:spPr>
        <p:txBody>
          <a:bodyPr wrap="square">
            <a:spAutoFit/>
          </a:bodyPr>
          <a:lstStyle/>
          <a:p>
            <a:pPr algn="ctr"/>
            <a:r>
              <a:rPr lang="ko-KR" altLang="en-US" sz="1600" dirty="0" smtClean="0"/>
              <a:t>속성</a:t>
            </a:r>
            <a:r>
              <a:rPr lang="en-US" altLang="ko-KR" sz="1600" dirty="0" smtClean="0"/>
              <a:t>(Attributes)</a:t>
            </a:r>
            <a:r>
              <a:rPr lang="ko-KR" altLang="en-US" sz="1600" dirty="0" smtClean="0"/>
              <a:t>창 </a:t>
            </a:r>
            <a:r>
              <a:rPr lang="en-US" altLang="ko-KR" sz="1600" dirty="0" smtClean="0"/>
              <a:t>On/Off </a:t>
            </a:r>
            <a:r>
              <a:rPr lang="ko-KR" altLang="en-US" sz="1600" dirty="0" smtClean="0"/>
              <a:t>탭</a:t>
            </a:r>
            <a:endParaRPr lang="ko-KR" altLang="en-US" sz="1600" dirty="0"/>
          </a:p>
        </p:txBody>
      </p:sp>
      <p:sp>
        <p:nvSpPr>
          <p:cNvPr id="20" name="아래쪽 화살표 19"/>
          <p:cNvSpPr/>
          <p:nvPr/>
        </p:nvSpPr>
        <p:spPr>
          <a:xfrm>
            <a:off x="10597670" y="2362894"/>
            <a:ext cx="360040" cy="778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Attribute</a:t>
            </a:r>
            <a:r>
              <a:rPr lang="ko-KR" altLang="en-US" dirty="0" smtClean="0"/>
              <a:t>창에서 </a:t>
            </a:r>
            <a:r>
              <a:rPr lang="en-US" altLang="ko-KR" dirty="0" smtClean="0"/>
              <a:t>text</a:t>
            </a:r>
            <a:r>
              <a:rPr lang="ko-KR" altLang="en-US" dirty="0" smtClean="0"/>
              <a:t>속성 값을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 </a:t>
            </a:r>
            <a:r>
              <a:rPr lang="ko-KR" altLang="en-US" dirty="0" smtClean="0"/>
              <a:t>아이콘으로 </a:t>
            </a:r>
            <a:r>
              <a:rPr lang="en-US" altLang="ko-KR" dirty="0" smtClean="0"/>
              <a:t>(</a:t>
            </a:r>
            <a:r>
              <a:rPr lang="ko-KR" altLang="en-US" dirty="0" smtClean="0"/>
              <a:t>초록색 삼각형</a:t>
            </a:r>
            <a:r>
              <a:rPr lang="en-US" altLang="ko-KR" dirty="0" smtClean="0"/>
              <a: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grpSp>
        <p:nvGrpSpPr>
          <p:cNvPr id="7" name="그룹 6"/>
          <p:cNvGrpSpPr/>
          <p:nvPr/>
        </p:nvGrpSpPr>
        <p:grpSpPr>
          <a:xfrm>
            <a:off x="5951984" y="2204864"/>
            <a:ext cx="5918848" cy="4315000"/>
            <a:chOff x="6023992" y="2072018"/>
            <a:chExt cx="584684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20" name="아래쪽 화살표 19"/>
            <p:cNvSpPr/>
            <p:nvPr/>
          </p:nvSpPr>
          <p:spPr>
            <a:xfrm rot="5400000">
              <a:off x="11374954" y="4801233"/>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아래쪽 화살표 17"/>
          <p:cNvSpPr/>
          <p:nvPr/>
        </p:nvSpPr>
        <p:spPr>
          <a:xfrm>
            <a:off x="7896200" y="2060848"/>
            <a:ext cx="360040" cy="4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pic>
        <p:nvPicPr>
          <p:cNvPr id="9" name="그림 8"/>
          <p:cNvPicPr>
            <a:picLocks noChangeAspect="1"/>
          </p:cNvPicPr>
          <p:nvPr/>
        </p:nvPicPr>
        <p:blipFill>
          <a:blip r:embed="rId2"/>
          <a:stretch>
            <a:fillRect/>
          </a:stretch>
        </p:blipFill>
        <p:spPr>
          <a:xfrm>
            <a:off x="8184034" y="188640"/>
            <a:ext cx="3539543" cy="6182160"/>
          </a:xfrm>
          <a:prstGeom prst="rect">
            <a:avLst/>
          </a:prstGeom>
        </p:spPr>
      </p:pic>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spTree>
    <p:extLst>
      <p:ext uri="{BB962C8B-B14F-4D97-AF65-F5344CB8AC3E}">
        <p14:creationId xmlns:p14="http://schemas.microsoft.com/office/powerpoint/2010/main" val="919262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ko-KR" altLang="en-US" dirty="0" smtClean="0"/>
              <a:t>단말 화면 중앙에 </a:t>
            </a:r>
            <a:r>
              <a:rPr lang="en-US" altLang="ko-KR" b="1" dirty="0" smtClean="0"/>
              <a:t>Text Field</a:t>
            </a:r>
            <a:r>
              <a:rPr lang="ko-KR" altLang="en-US" dirty="0" smtClean="0"/>
              <a:t>를 좀 더 크게 만들고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grpSp>
        <p:nvGrpSpPr>
          <p:cNvPr id="7" name="그룹 6"/>
          <p:cNvGrpSpPr/>
          <p:nvPr/>
        </p:nvGrpSpPr>
        <p:grpSpPr>
          <a:xfrm>
            <a:off x="5951984" y="2204864"/>
            <a:ext cx="5747139" cy="4315000"/>
            <a:chOff x="6023992" y="2072018"/>
            <a:chExt cx="567722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그림 12"/>
          <p:cNvPicPr>
            <a:picLocks noChangeAspect="1"/>
          </p:cNvPicPr>
          <p:nvPr/>
        </p:nvPicPr>
        <p:blipFill>
          <a:blip r:embed="rId3"/>
          <a:stretch>
            <a:fillRect/>
          </a:stretch>
        </p:blipFill>
        <p:spPr>
          <a:xfrm>
            <a:off x="1343472" y="2234305"/>
            <a:ext cx="2926318" cy="1365165"/>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15" name="직선 화살표 연결선 14"/>
          <p:cNvCxnSpPr/>
          <p:nvPr/>
        </p:nvCxnSpPr>
        <p:spPr>
          <a:xfrm flipH="1">
            <a:off x="3431704" y="1543537"/>
            <a:ext cx="576064" cy="1016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a:t>
            </a:r>
            <a:r>
              <a:rPr lang="en-US" altLang="ko-KR" b="1" dirty="0" smtClean="0"/>
              <a:t>Text</a:t>
            </a:r>
            <a:r>
              <a:rPr lang="en-US" altLang="ko-KR" dirty="0" smtClean="0"/>
              <a:t>]</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ko-KR" altLang="en-US" dirty="0" smtClean="0"/>
              <a:t>안드로이드 안녕</a:t>
            </a:r>
            <a:r>
              <a:rPr lang="en-US" altLang="ko-KR"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6" name="그림 5"/>
          <p:cNvPicPr>
            <a:picLocks noChangeAspect="1"/>
          </p:cNvPicPr>
          <p:nvPr/>
        </p:nvPicPr>
        <p:blipFill>
          <a:blip r:embed="rId2"/>
          <a:stretch>
            <a:fillRect/>
          </a:stretch>
        </p:blipFill>
        <p:spPr>
          <a:xfrm>
            <a:off x="1980834" y="2048551"/>
            <a:ext cx="4096322" cy="657317"/>
          </a:xfrm>
          <a:prstGeom prst="rect">
            <a:avLst/>
          </a:prstGeom>
          <a:ln>
            <a:solidFill>
              <a:schemeClr val="bg1">
                <a:lumMod val="75000"/>
              </a:schemeClr>
            </a:solidFill>
          </a:ln>
        </p:spPr>
      </p:pic>
      <p:pic>
        <p:nvPicPr>
          <p:cNvPr id="8" name="그림 7"/>
          <p:cNvPicPr>
            <a:picLocks noChangeAspect="1"/>
          </p:cNvPicPr>
          <p:nvPr/>
        </p:nvPicPr>
        <p:blipFill>
          <a:blip r:embed="rId3"/>
          <a:stretch>
            <a:fillRect/>
          </a:stretch>
        </p:blipFill>
        <p:spPr>
          <a:xfrm>
            <a:off x="6240016" y="2048551"/>
            <a:ext cx="5461196" cy="4443985"/>
          </a:xfrm>
          <a:prstGeom prst="rect">
            <a:avLst/>
          </a:prstGeom>
        </p:spPr>
      </p:pic>
      <p:sp>
        <p:nvSpPr>
          <p:cNvPr id="12" name="위쪽 화살표 11"/>
          <p:cNvSpPr/>
          <p:nvPr/>
        </p:nvSpPr>
        <p:spPr>
          <a:xfrm rot="16200000">
            <a:off x="9804412" y="4185084"/>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6906090" y="6201764"/>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p:nvPr/>
        </p:nvCxnSpPr>
        <p:spPr>
          <a:xfrm>
            <a:off x="2999656" y="1724515"/>
            <a:ext cx="0" cy="6480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17"/>
          <p:cNvSpPr/>
          <p:nvPr/>
        </p:nvSpPr>
        <p:spPr>
          <a:xfrm>
            <a:off x="6810375" y="5877272"/>
            <a:ext cx="581769"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pic>
        <p:nvPicPr>
          <p:cNvPr id="5" name="그림 4"/>
          <p:cNvPicPr>
            <a:picLocks noChangeAspect="1"/>
          </p:cNvPicPr>
          <p:nvPr/>
        </p:nvPicPr>
        <p:blipFill>
          <a:blip r:embed="rId2"/>
          <a:stretch>
            <a:fillRect/>
          </a:stretch>
        </p:blipFill>
        <p:spPr>
          <a:xfrm>
            <a:off x="453101" y="2653824"/>
            <a:ext cx="6218964" cy="3866039"/>
          </a:xfrm>
          <a:prstGeom prst="rect">
            <a:avLst/>
          </a:prstGeom>
        </p:spPr>
      </p:pic>
      <p:pic>
        <p:nvPicPr>
          <p:cNvPr id="7" name="그림 6"/>
          <p:cNvPicPr>
            <a:picLocks noChangeAspect="1"/>
          </p:cNvPicPr>
          <p:nvPr/>
        </p:nvPicPr>
        <p:blipFill>
          <a:blip r:embed="rId3"/>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8" y="1196751"/>
            <a:ext cx="2160239" cy="31461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dirty="0" smtClean="0"/>
              <a:t>팔레트에서 </a:t>
            </a:r>
            <a:r>
              <a:rPr lang="en-US" altLang="ko-KR" b="1" dirty="0" smtClean="0"/>
              <a:t>[Common]</a:t>
            </a:r>
            <a:r>
              <a:rPr lang="ko-KR" altLang="en-US" dirty="0" smtClean="0"/>
              <a:t>을 클릭하고</a:t>
            </a:r>
            <a:r>
              <a:rPr lang="en-US" altLang="ko-KR" dirty="0" smtClean="0"/>
              <a:t>, </a:t>
            </a:r>
            <a:r>
              <a:rPr lang="en-US" altLang="ko-KR" b="1" dirty="0" smtClean="0"/>
              <a:t>[Button]</a:t>
            </a:r>
            <a:r>
              <a:rPr lang="ko-KR" altLang="en-US" dirty="0" smtClean="0"/>
              <a:t>을</a:t>
            </a:r>
            <a:r>
              <a:rPr lang="en-US" altLang="ko-KR" dirty="0" smtClean="0"/>
              <a:t/>
            </a:r>
            <a:br>
              <a:rPr lang="en-US" altLang="ko-KR" dirty="0" smtClean="0"/>
            </a:b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smtClean="0"/>
              <a:t/>
            </a:r>
            <a:br>
              <a:rPr lang="en-US" altLang="ko-KR" dirty="0" smtClean="0"/>
            </a:br>
            <a:r>
              <a:rPr lang="ko-KR" altLang="en-US" dirty="0" smtClean="0"/>
              <a:t>좌우로 </a:t>
            </a:r>
            <a:r>
              <a:rPr lang="ko-KR" altLang="en-US" dirty="0" err="1" smtClean="0"/>
              <a:t>안내선이</a:t>
            </a:r>
            <a:r>
              <a:rPr lang="ko-KR" altLang="en-US" dirty="0" smtClean="0"/>
              <a:t> 표시됩니다</a:t>
            </a:r>
            <a:r>
              <a:rPr lang="en-US" altLang="ko-KR" dirty="0" smtClean="0"/>
              <a:t>. </a:t>
            </a:r>
          </a:p>
          <a:p>
            <a:r>
              <a:rPr lang="ko-KR" altLang="en-US" dirty="0" err="1" smtClean="0"/>
              <a:t>안내선을</a:t>
            </a:r>
            <a:r>
              <a:rPr lang="ko-KR" altLang="en-US" dirty="0" smtClean="0"/>
              <a:t> 이용하여 버튼을 가운데에 놓습니다</a:t>
            </a:r>
            <a:r>
              <a:rPr lang="en-US" altLang="ko-KR" dirty="0" smtClean="0"/>
              <a:t>.</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a:t>
            </a:r>
            <a:r>
              <a:rPr lang="en-US" altLang="ko-KR" dirty="0" smtClean="0"/>
              <a:t/>
            </a:r>
            <a:br>
              <a:rPr lang="en-US" altLang="ko-KR" dirty="0" smtClean="0"/>
            </a:br>
            <a:r>
              <a:rPr lang="en-US" altLang="ko-KR" b="1" dirty="0" smtClean="0"/>
              <a:t>'</a:t>
            </a:r>
            <a:r>
              <a:rPr lang="ko-KR" altLang="en-US" b="1" dirty="0" smtClean="0"/>
              <a:t>확인</a:t>
            </a:r>
            <a:r>
              <a:rPr lang="en-US" altLang="ko-KR" b="1" dirty="0" smtClean="0"/>
              <a:t>1</a:t>
            </a:r>
            <a:r>
              <a:rPr lang="en-US" altLang="ko-KR" dirty="0" smtClean="0"/>
              <a:t>'</a:t>
            </a:r>
            <a:r>
              <a:rPr lang="ko-KR" altLang="en-US" dirty="0" smtClean="0"/>
              <a:t>이라고 입력하십시오</a:t>
            </a:r>
            <a:r>
              <a:rPr lang="en-US" altLang="ko-KR" dirty="0" smtClean="0"/>
              <a:t>. </a:t>
            </a:r>
            <a:r>
              <a:rPr lang="ko-KR" altLang="en-US" dirty="0" smtClean="0"/>
              <a:t>그러면</a:t>
            </a:r>
            <a:r>
              <a:rPr lang="en-US" altLang="ko-KR" dirty="0" smtClean="0"/>
              <a:t>, </a:t>
            </a:r>
            <a:r>
              <a:rPr lang="ko-KR" altLang="en-US" dirty="0" smtClean="0"/>
              <a:t>버튼 위에</a:t>
            </a:r>
            <a:r>
              <a:rPr lang="en-US" altLang="ko-KR" dirty="0" smtClean="0"/>
              <a:t/>
            </a:r>
            <a:br>
              <a:rPr lang="en-US" altLang="ko-KR" dirty="0" smtClean="0"/>
            </a:br>
            <a:r>
              <a:rPr lang="ko-KR" altLang="en-US" dirty="0" smtClean="0"/>
              <a:t>표시 글자도 변경이 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pic>
        <p:nvPicPr>
          <p:cNvPr id="6" name="그림 5"/>
          <p:cNvPicPr>
            <a:picLocks noChangeAspect="1"/>
          </p:cNvPicPr>
          <p:nvPr/>
        </p:nvPicPr>
        <p:blipFill>
          <a:blip r:embed="rId2"/>
          <a:stretch>
            <a:fillRect/>
          </a:stretch>
        </p:blipFill>
        <p:spPr>
          <a:xfrm>
            <a:off x="6670495" y="860046"/>
            <a:ext cx="5452306" cy="5636321"/>
          </a:xfrm>
          <a:prstGeom prst="rect">
            <a:avLst/>
          </a:prstGeom>
        </p:spPr>
      </p:pic>
      <p:sp>
        <p:nvSpPr>
          <p:cNvPr id="13" name="모서리가 둥근 직사각형 12"/>
          <p:cNvSpPr/>
          <p:nvPr/>
        </p:nvSpPr>
        <p:spPr>
          <a:xfrm>
            <a:off x="8856588" y="3717033"/>
            <a:ext cx="1080120" cy="648072"/>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6670495" y="1772816"/>
            <a:ext cx="1801770" cy="360040"/>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0344472" y="5589240"/>
            <a:ext cx="1338012" cy="21602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1991544" y="884289"/>
            <a:ext cx="3730702" cy="277147"/>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2639616" y="1694375"/>
            <a:ext cx="2973781" cy="360040"/>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832559" y="2348880"/>
            <a:ext cx="2743161" cy="276001"/>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확인</a:t>
            </a:r>
            <a:r>
              <a:rPr lang="en-US" altLang="ko-KR" dirty="0" smtClean="0"/>
              <a:t>1'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2"/>
          <a:stretch>
            <a:fillRect/>
          </a:stretch>
        </p:blipFill>
        <p:spPr>
          <a:xfrm>
            <a:off x="8396887" y="860046"/>
            <a:ext cx="3307177" cy="5636484"/>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t>Event Driven Programming</a:t>
            </a:r>
            <a:r>
              <a:rPr lang="ko-KR" altLang="en-US" dirty="0" smtClean="0"/>
              <a:t>이라고 부릅니다</a:t>
            </a:r>
            <a:r>
              <a:rPr lang="en-US" altLang="ko-KR" dirty="0" smtClean="0"/>
              <a:t>. </a:t>
            </a:r>
            <a:br>
              <a:rPr lang="en-US" altLang="ko-KR" dirty="0" smtClean="0"/>
            </a:br>
            <a:r>
              <a:rPr lang="ko-KR" altLang="en-US" dirty="0" smtClean="0"/>
              <a:t>버튼을 누르는 것 혹은 텍스트를 입력하는 것을 이벤트라고 하며</a:t>
            </a:r>
            <a:r>
              <a:rPr lang="en-US" altLang="ko-KR" dirty="0" smtClean="0"/>
              <a:t>, </a:t>
            </a:r>
            <a:r>
              <a:rPr lang="ko-KR" altLang="en-US" dirty="0" smtClean="0"/>
              <a:t>이런 이벤트가 일어났을 때 이벤트를 처리하는 방식으로 코딩을 작성하는 것입니다</a:t>
            </a:r>
            <a:r>
              <a:rPr lang="en-US" altLang="ko-KR" dirty="0" smtClean="0"/>
              <a:t>.  </a:t>
            </a:r>
            <a:r>
              <a:rPr lang="ko-KR" altLang="en-US" dirty="0" smtClean="0"/>
              <a:t>이런 코딩은 모두 자바에서 이루어집니다</a:t>
            </a:r>
            <a:r>
              <a:rPr lang="en-US" altLang="ko-KR" dirty="0" smtClean="0"/>
              <a:t>.</a:t>
            </a:r>
          </a:p>
          <a:p>
            <a:r>
              <a:rPr lang="ko-KR" altLang="en-US" dirty="0" smtClean="0"/>
              <a:t>문제는 버튼은 </a:t>
            </a:r>
            <a:r>
              <a:rPr lang="en-US" altLang="ko-KR" dirty="0" smtClean="0"/>
              <a:t>activity_main.xml </a:t>
            </a:r>
            <a:r>
              <a:rPr lang="ko-KR" altLang="en-US" dirty="0" smtClean="0"/>
              <a:t>에 있고</a:t>
            </a:r>
            <a:r>
              <a:rPr lang="en-US" altLang="ko-KR" dirty="0" smtClean="0"/>
              <a:t>, </a:t>
            </a:r>
            <a:r>
              <a:rPr lang="ko-KR" altLang="en-US" dirty="0" smtClean="0"/>
              <a:t>자바 코딩은 </a:t>
            </a:r>
            <a:r>
              <a:rPr lang="en-US" altLang="ko-KR" dirty="0" smtClean="0"/>
              <a:t>MainActivity.java</a:t>
            </a:r>
            <a:r>
              <a:rPr lang="ko-KR" altLang="en-US" dirty="0" smtClean="0"/>
              <a:t>에서 해야합니다</a:t>
            </a:r>
            <a:r>
              <a:rPr lang="en-US" altLang="ko-KR" dirty="0" smtClean="0"/>
              <a:t>.</a:t>
            </a:r>
            <a:br>
              <a:rPr lang="en-US" altLang="ko-KR" dirty="0" smtClean="0"/>
            </a:br>
            <a:endParaRPr lang="en-US" altLang="ko-KR" dirty="0" smtClean="0"/>
          </a:p>
          <a:p>
            <a:r>
              <a:rPr lang="ko-KR" altLang="en-US" dirty="0" smtClean="0"/>
              <a:t>다음은 버튼에서 일어난 이벤트를 자바 소스 파일에서 처리하는 과정입니다</a:t>
            </a:r>
            <a:r>
              <a:rPr lang="en-US" altLang="ko-KR" dirty="0" smtClean="0"/>
              <a:t>. </a:t>
            </a:r>
            <a:r>
              <a:rPr lang="ko-KR" altLang="en-US" dirty="0" smtClean="0"/>
              <a:t>읽어 보십시오</a:t>
            </a:r>
            <a:r>
              <a:rPr lang="en-US" altLang="ko-KR" dirty="0" smtClean="0"/>
              <a:t>.</a:t>
            </a:r>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t>onClick</a:t>
            </a:r>
            <a:r>
              <a:rPr lang="en-US" altLang="ko-KR" b="1" dirty="0" smtClean="0"/>
              <a:t> </a:t>
            </a:r>
            <a:r>
              <a:rPr lang="ko-KR" altLang="en-US" b="1" dirty="0" smtClean="0"/>
              <a:t>속성 값 넣기</a:t>
            </a:r>
            <a:r>
              <a:rPr lang="en-US" altLang="ko-KR" dirty="0"/>
              <a:t/>
            </a:r>
            <a:br>
              <a:rPr lang="en-US" altLang="ko-KR" dirty="0"/>
            </a:br>
            <a:r>
              <a:rPr lang="en-US" altLang="ko-KR" b="1" dirty="0" err="1" smtClean="0"/>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클릭 이벤트를 처리할 함수 이름을 입력합니다</a:t>
            </a:r>
            <a:r>
              <a:rPr lang="en-US" altLang="ko-KR" dirty="0" smtClean="0"/>
              <a:t>. </a:t>
            </a:r>
          </a:p>
          <a:p>
            <a:pPr marL="914400" lvl="1" indent="-457200">
              <a:buAutoNum type="arabicPeriod"/>
            </a:pPr>
            <a:r>
              <a:rPr lang="ko-KR" altLang="en-US" b="1" dirty="0" smtClean="0"/>
              <a:t>소스 파일에 이벤트 처리 함수 추가하기</a:t>
            </a:r>
            <a:r>
              <a:rPr lang="en-US" altLang="ko-KR" dirty="0"/>
              <a:t/>
            </a:r>
            <a:br>
              <a:rPr lang="en-US" altLang="ko-KR" dirty="0"/>
            </a:br>
            <a:r>
              <a:rPr lang="en-US" altLang="ko-KR" b="1" dirty="0" smtClean="0"/>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[activity_main.xml] </a:t>
            </a:r>
            <a:r>
              <a:rPr lang="ko-KR" altLang="en-US" dirty="0" smtClean="0"/>
              <a:t>탭에서 </a:t>
            </a:r>
            <a:r>
              <a:rPr lang="en-US" altLang="ko-KR" dirty="0" smtClean="0"/>
              <a:t>'</a:t>
            </a:r>
            <a:r>
              <a:rPr lang="ko-KR" altLang="en-US" dirty="0" smtClean="0"/>
              <a:t>확인</a:t>
            </a:r>
            <a:r>
              <a:rPr lang="en-US" altLang="ko-KR" dirty="0" smtClean="0"/>
              <a:t>1' </a:t>
            </a:r>
            <a:r>
              <a:rPr lang="ko-KR" altLang="en-US" dirty="0" smtClean="0"/>
              <a:t>버튼을 누른 상태로 속성 창에서 </a:t>
            </a:r>
            <a:r>
              <a:rPr lang="en-US" altLang="ko-KR" dirty="0" err="1" smtClean="0"/>
              <a:t>onClick</a:t>
            </a:r>
            <a:r>
              <a:rPr lang="ko-KR" altLang="en-US" dirty="0" smtClean="0"/>
              <a:t>이라는 속성을 찾아 보세요</a:t>
            </a:r>
            <a:r>
              <a:rPr lang="en-US" altLang="ko-KR" dirty="0" smtClean="0"/>
              <a:t>.  </a:t>
            </a: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a:t/>
            </a:r>
            <a:br>
              <a:rPr lang="en-US" altLang="ko-KR" dirty="0"/>
            </a:b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 </a:t>
            </a:r>
            <a:r>
              <a:rPr lang="ko-KR" altLang="en-US" dirty="0" smtClean="0"/>
              <a:t>함수 </a:t>
            </a:r>
            <a:r>
              <a:rPr lang="en-US" altLang="ko-KR" dirty="0" smtClean="0"/>
              <a:t>(</a:t>
            </a:r>
            <a:r>
              <a:rPr lang="ko-KR" altLang="en-US" dirty="0" err="1" smtClean="0"/>
              <a:t>메소드</a:t>
            </a:r>
            <a:r>
              <a:rPr lang="en-US" altLang="ko-KR" dirty="0" smtClean="0"/>
              <a:t>)</a:t>
            </a:r>
            <a:r>
              <a:rPr lang="ko-KR" altLang="en-US" dirty="0" smtClean="0"/>
              <a:t>가를 찾아 실행하게 됩니다</a:t>
            </a:r>
            <a:r>
              <a:rPr lang="en-US" altLang="ko-KR" dirty="0" smtClean="0"/>
              <a:t>. </a:t>
            </a:r>
          </a:p>
          <a:p>
            <a:pPr latinLnBrk="0"/>
            <a:r>
              <a:rPr lang="ko-KR" altLang="en-US" dirty="0" smtClean="0"/>
              <a:t>먼저</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spTree>
    <p:extLst>
      <p:ext uri="{BB962C8B-B14F-4D97-AF65-F5344CB8AC3E}">
        <p14:creationId xmlns:p14="http://schemas.microsoft.com/office/powerpoint/2010/main" val="1993620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[activity_main.xml] </a:t>
            </a:r>
            <a:r>
              <a:rPr lang="ko-KR" altLang="en-US" dirty="0" smtClean="0"/>
              <a:t>탭에서 </a:t>
            </a:r>
            <a:r>
              <a:rPr lang="en-US" altLang="ko-KR" dirty="0" smtClean="0"/>
              <a:t>'</a:t>
            </a:r>
            <a:r>
              <a:rPr lang="ko-KR" altLang="en-US" dirty="0" smtClean="0"/>
              <a:t>확인</a:t>
            </a:r>
            <a:r>
              <a:rPr lang="en-US" altLang="ko-KR" dirty="0" smtClean="0"/>
              <a:t>1' </a:t>
            </a:r>
            <a:r>
              <a:rPr lang="ko-KR" altLang="en-US" dirty="0" smtClean="0"/>
              <a:t>버튼을 누른 상태로 속성 창에서 </a:t>
            </a:r>
            <a:r>
              <a:rPr lang="en-US" altLang="ko-KR" dirty="0" err="1" smtClean="0"/>
              <a:t>onClick</a:t>
            </a:r>
            <a:r>
              <a:rPr lang="ko-KR" altLang="en-US" dirty="0" smtClean="0"/>
              <a:t>이라는 속성을 찾아 보세요</a:t>
            </a:r>
            <a:r>
              <a:rPr lang="en-US" altLang="ko-KR" dirty="0" smtClean="0"/>
              <a:t>.  </a:t>
            </a: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smtClean="0"/>
              <a:t>. </a:t>
            </a: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 </a:t>
            </a:r>
            <a:r>
              <a:rPr lang="ko-KR" altLang="en-US" dirty="0" smtClean="0"/>
              <a:t>함수 </a:t>
            </a:r>
            <a:r>
              <a:rPr lang="en-US" altLang="ko-KR" dirty="0" smtClean="0"/>
              <a:t>(</a:t>
            </a:r>
            <a:r>
              <a:rPr lang="ko-KR" altLang="en-US" dirty="0" err="1" smtClean="0"/>
              <a:t>메소드</a:t>
            </a:r>
            <a:r>
              <a:rPr lang="en-US" altLang="ko-KR" dirty="0" smtClean="0"/>
              <a:t>)</a:t>
            </a:r>
            <a:r>
              <a:rPr lang="ko-KR" altLang="en-US" dirty="0" smtClean="0"/>
              <a:t>가를 찾아 실행하게 됩니다</a:t>
            </a:r>
            <a:r>
              <a:rPr lang="en-US" altLang="ko-KR" dirty="0" smtClean="0"/>
              <a:t>. </a:t>
            </a:r>
          </a:p>
          <a:p>
            <a:pPr marL="0" indent="0" latinLnBrk="0">
              <a:buNone/>
            </a:pP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pic>
        <p:nvPicPr>
          <p:cNvPr id="5" name="그림 4"/>
          <p:cNvPicPr>
            <a:picLocks noChangeAspect="1"/>
          </p:cNvPicPr>
          <p:nvPr/>
        </p:nvPicPr>
        <p:blipFill>
          <a:blip r:embed="rId2"/>
          <a:stretch>
            <a:fillRect/>
          </a:stretch>
        </p:blipFill>
        <p:spPr>
          <a:xfrm>
            <a:off x="6672064" y="2260647"/>
            <a:ext cx="5029148" cy="4235883"/>
          </a:xfrm>
          <a:prstGeom prst="rect">
            <a:avLst/>
          </a:prstGeom>
        </p:spPr>
      </p:pic>
      <p:sp>
        <p:nvSpPr>
          <p:cNvPr id="6" name="오른쪽 화살표 5"/>
          <p:cNvSpPr/>
          <p:nvPr/>
        </p:nvSpPr>
        <p:spPr>
          <a:xfrm>
            <a:off x="8616280" y="4365104"/>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ko-KR" altLang="en-US" dirty="0" smtClean="0"/>
              <a:t>아래쪽에 있는 </a:t>
            </a:r>
            <a:r>
              <a:rPr lang="en-US" altLang="ko-KR" dirty="0" smtClean="0"/>
              <a:t>[Text]</a:t>
            </a:r>
            <a:r>
              <a:rPr lang="ko-KR" altLang="en-US" dirty="0" smtClean="0"/>
              <a:t>탭을 눌러서</a:t>
            </a:r>
            <a:r>
              <a:rPr lang="en-US" altLang="ko-KR" dirty="0" smtClean="0"/>
              <a:t>, activity_main.xml </a:t>
            </a:r>
            <a:r>
              <a:rPr lang="ko-KR" altLang="en-US" dirty="0" smtClean="0"/>
              <a:t>파일을 살펴보면</a:t>
            </a:r>
            <a:r>
              <a:rPr lang="en-US" altLang="ko-KR" dirty="0" smtClean="0"/>
              <a:t>, 'onButton1Clicked'</a:t>
            </a:r>
            <a:r>
              <a:rPr lang="ko-KR" altLang="en-US" dirty="0" smtClean="0"/>
              <a:t>이름이 추가된 것을 볼 수 있습니다</a:t>
            </a:r>
            <a:r>
              <a:rPr lang="en-US" altLang="ko-KR" dirty="0" smtClean="0"/>
              <a:t>. </a:t>
            </a:r>
          </a:p>
          <a:p>
            <a:r>
              <a:rPr lang="ko-KR" altLang="en-US" dirty="0" smtClean="0"/>
              <a:t>이것은 곧</a:t>
            </a:r>
            <a:r>
              <a:rPr lang="en-US" altLang="ko-KR" dirty="0" smtClean="0"/>
              <a:t>, </a:t>
            </a:r>
            <a:r>
              <a:rPr lang="ko-KR" altLang="en-US" dirty="0" smtClean="0"/>
              <a:t>이 버튼을 누르면</a:t>
            </a:r>
            <a:r>
              <a:rPr lang="en-US" altLang="ko-KR" dirty="0" smtClean="0"/>
              <a:t>, </a:t>
            </a:r>
            <a:r>
              <a:rPr lang="ko-KR" altLang="en-US" dirty="0" smtClean="0"/>
              <a:t>클릭 이벤트가 발생하면</a:t>
            </a:r>
            <a:r>
              <a:rPr lang="en-US" altLang="ko-KR" dirty="0" smtClean="0"/>
              <a:t>,</a:t>
            </a:r>
            <a:br>
              <a:rPr lang="en-US" altLang="ko-KR" dirty="0" smtClean="0"/>
            </a:br>
            <a:r>
              <a:rPr lang="ko-KR" altLang="en-US" dirty="0" smtClean="0"/>
              <a:t>자바 소스에서 </a:t>
            </a:r>
            <a:r>
              <a:rPr lang="en-US" altLang="ko-KR" dirty="0" smtClean="0"/>
              <a:t>'onButton1Clicked' </a:t>
            </a:r>
            <a:r>
              <a:rPr lang="ko-KR" altLang="en-US" dirty="0" err="1" smtClean="0"/>
              <a:t>메소드를</a:t>
            </a:r>
            <a:r>
              <a:rPr lang="ko-KR" altLang="en-US" dirty="0" smtClean="0"/>
              <a:t> 찾아서 </a:t>
            </a:r>
            <a:r>
              <a:rPr lang="en-US" altLang="ko-KR" dirty="0" smtClean="0"/>
              <a:t/>
            </a:r>
            <a:br>
              <a:rPr lang="en-US" altLang="ko-KR" dirty="0" smtClean="0"/>
            </a:br>
            <a:r>
              <a:rPr lang="ko-KR" altLang="en-US" dirty="0" smtClean="0"/>
              <a:t>실행한다는 뜻입니다</a:t>
            </a:r>
            <a:r>
              <a:rPr lang="en-US" altLang="ko-KR" dirty="0" smtClean="0"/>
              <a:t>. </a:t>
            </a:r>
          </a:p>
          <a:p>
            <a:r>
              <a:rPr lang="ko-KR" altLang="en-US" dirty="0" smtClean="0"/>
              <a:t>그러면</a:t>
            </a:r>
            <a:r>
              <a:rPr lang="en-US" altLang="ko-KR" dirty="0" smtClean="0"/>
              <a:t>, </a:t>
            </a:r>
            <a:r>
              <a:rPr lang="ko-KR" altLang="en-US" dirty="0" smtClean="0"/>
              <a:t>이제 소스 코드에 이 </a:t>
            </a:r>
            <a:r>
              <a:rPr lang="ko-KR" altLang="en-US" dirty="0" err="1" smtClean="0"/>
              <a:t>메소드를</a:t>
            </a:r>
            <a:r>
              <a:rPr lang="ko-KR" altLang="en-US" dirty="0" smtClean="0"/>
              <a:t> 추가하면 됩니다</a:t>
            </a:r>
            <a:endParaRPr lang="en-US" altLang="ko-KR" dirty="0" smtClean="0"/>
          </a:p>
          <a:p>
            <a:r>
              <a:rPr lang="ko-KR" altLang="en-US" dirty="0" smtClean="0"/>
              <a:t> </a:t>
            </a: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pic>
        <p:nvPicPr>
          <p:cNvPr id="5" name="그림 4"/>
          <p:cNvPicPr>
            <a:picLocks noChangeAspect="1"/>
          </p:cNvPicPr>
          <p:nvPr/>
        </p:nvPicPr>
        <p:blipFill>
          <a:blip r:embed="rId2"/>
          <a:stretch>
            <a:fillRect/>
          </a:stretch>
        </p:blipFill>
        <p:spPr>
          <a:xfrm>
            <a:off x="7104112" y="2282474"/>
            <a:ext cx="4597100" cy="4237390"/>
          </a:xfrm>
          <a:prstGeom prst="rect">
            <a:avLst/>
          </a:prstGeom>
        </p:spPr>
      </p:pic>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4869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소스 코드에 이 </a:t>
            </a:r>
            <a:r>
              <a:rPr lang="ko-KR" altLang="en-US" dirty="0" err="1" smtClean="0"/>
              <a:t>메소드를</a:t>
            </a:r>
            <a:r>
              <a:rPr lang="ko-KR" altLang="en-US" dirty="0" smtClean="0"/>
              <a:t>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자동으로 처리하는 기능을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en-US" altLang="ko-KR" dirty="0" smtClean="0">
                <a:sym typeface="Wingdings" panose="05000000000000000000" pitchFamily="2" charset="2"/>
              </a:rPr>
              <a:t>[Editor  General  Auto Import]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dirty="0" smtClean="0">
                <a:sym typeface="Wingdings" panose="05000000000000000000" pitchFamily="2" charset="2"/>
              </a:rPr>
              <a:t>Add unambiguous imports on the fly</a:t>
            </a:r>
            <a:r>
              <a:rPr lang="ko-KR" altLang="en-US" dirty="0" smtClean="0">
                <a:sym typeface="Wingdings" panose="05000000000000000000" pitchFamily="2" charset="2"/>
              </a:rPr>
              <a:t>와 </a:t>
            </a:r>
            <a:r>
              <a:rPr lang="en-US" altLang="ko-KR" dirty="0" smtClean="0">
                <a:sym typeface="Wingdings" panose="05000000000000000000" pitchFamily="2" charset="2"/>
              </a:rPr>
              <a:t>Optimize imports on the fly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pic>
        <p:nvPicPr>
          <p:cNvPr id="6" name="그림 5"/>
          <p:cNvPicPr>
            <a:picLocks noChangeAspect="1"/>
          </p:cNvPicPr>
          <p:nvPr/>
        </p:nvPicPr>
        <p:blipFill>
          <a:blip r:embed="rId2"/>
          <a:stretch>
            <a:fillRect/>
          </a:stretch>
        </p:blipFill>
        <p:spPr>
          <a:xfrm>
            <a:off x="5982764" y="3452840"/>
            <a:ext cx="5718448" cy="3043690"/>
          </a:xfrm>
          <a:prstGeom prst="rect">
            <a:avLst/>
          </a:prstGeom>
        </p:spPr>
      </p:pic>
      <p:cxnSp>
        <p:nvCxnSpPr>
          <p:cNvPr id="8" name="직선 화살표 연결선 7"/>
          <p:cNvCxnSpPr/>
          <p:nvPr/>
        </p:nvCxnSpPr>
        <p:spPr>
          <a:xfrm>
            <a:off x="7608168"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608168" y="5373216"/>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dirty="0" err="1" smtClean="0"/>
              <a:t>onCreate</a:t>
            </a:r>
            <a:r>
              <a:rPr lang="en-US" altLang="ko-KR" dirty="0" smtClean="0"/>
              <a:t> </a:t>
            </a:r>
            <a:r>
              <a:rPr lang="ko-KR" altLang="en-US" dirty="0" err="1" smtClean="0"/>
              <a:t>메소드</a:t>
            </a:r>
            <a:r>
              <a:rPr lang="ko-KR" altLang="en-US" dirty="0" smtClean="0"/>
              <a:t> 아래에 추가하십시오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w) {</a:t>
            </a:r>
          </a:p>
          <a:p>
            <a:r>
              <a:rPr lang="en-US" altLang="ko-KR" dirty="0">
                <a:latin typeface="D2Coding" panose="020B0609020101020101" pitchFamily="49" charset="-127"/>
                <a:ea typeface="D2Coding" panose="020B0609020101020101" pitchFamily="49" charset="-127"/>
              </a:rPr>
              <a:t>  </a:t>
            </a:r>
            <a:r>
              <a:rPr lang="en-US" altLang="ko-KR" dirty="0" err="1" smtClean="0">
                <a:latin typeface="D2Coding" panose="020B0609020101020101" pitchFamily="49" charset="-127"/>
                <a:ea typeface="D2Coding" panose="020B0609020101020101" pitchFamily="49" charset="-127"/>
              </a:rPr>
              <a:t>Toast.makeText</a:t>
            </a:r>
            <a:r>
              <a:rPr lang="en-US" altLang="ko-KR" dirty="0" smtClean="0">
                <a:latin typeface="D2Coding" panose="020B0609020101020101" pitchFamily="49" charset="-127"/>
                <a:ea typeface="D2Coding" panose="020B0609020101020101" pitchFamily="49" charset="-127"/>
              </a:rPr>
              <a:t>(this</a:t>
            </a:r>
            <a:r>
              <a:rPr lang="en-US" altLang="ko-KR" dirty="0">
                <a:latin typeface="D2Coding" panose="020B0609020101020101" pitchFamily="49" charset="-127"/>
                <a:ea typeface="D2Coding" panose="020B0609020101020101" pitchFamily="49" charset="-127"/>
              </a:rPr>
              <a:t>, "</a:t>
            </a:r>
            <a:r>
              <a:rPr lang="ko-KR" altLang="en-US" dirty="0">
                <a:latin typeface="D2Coding" panose="020B0609020101020101" pitchFamily="49" charset="-127"/>
                <a:ea typeface="D2Coding" panose="020B0609020101020101" pitchFamily="49" charset="-127"/>
              </a:rPr>
              <a:t>확인</a:t>
            </a:r>
            <a:r>
              <a:rPr lang="en-US" altLang="ko-KR" dirty="0">
                <a:latin typeface="D2Coding" panose="020B0609020101020101" pitchFamily="49" charset="-127"/>
                <a:ea typeface="D2Coding" panose="020B0609020101020101" pitchFamily="49" charset="-127"/>
              </a:rPr>
              <a:t>1 Button Clicked", </a:t>
            </a:r>
            <a:r>
              <a:rPr lang="en-US" altLang="ko-KR" dirty="0" err="1">
                <a:latin typeface="D2Coding" panose="020B0609020101020101" pitchFamily="49" charset="-127"/>
                <a:ea typeface="D2Coding" panose="020B0609020101020101" pitchFamily="49" charset="-127"/>
              </a:rPr>
              <a:t>Toast.LENGTH_LONG</a:t>
            </a:r>
            <a:r>
              <a:rPr lang="en-US" altLang="ko-KR" dirty="0">
                <a:latin typeface="D2Coding" panose="020B0609020101020101" pitchFamily="49" charset="-127"/>
                <a:ea typeface="D2Coding" panose="020B0609020101020101" pitchFamily="49" charset="-127"/>
              </a:rPr>
              <a:t>).show();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7901235" y="2475543"/>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grpSp>
        <p:nvGrpSpPr>
          <p:cNvPr id="20" name="그룹 19"/>
          <p:cNvGrpSpPr/>
          <p:nvPr/>
        </p:nvGrpSpPr>
        <p:grpSpPr>
          <a:xfrm>
            <a:off x="1090362" y="1728789"/>
            <a:ext cx="10610850" cy="4791075"/>
            <a:chOff x="1090362" y="1728789"/>
            <a:chExt cx="10610850" cy="4791075"/>
          </a:xfrm>
        </p:grpSpPr>
        <p:pic>
          <p:nvPicPr>
            <p:cNvPr id="5" name="그림 4"/>
            <p:cNvPicPr>
              <a:picLocks noChangeAspect="1"/>
            </p:cNvPicPr>
            <p:nvPr/>
          </p:nvPicPr>
          <p:blipFill>
            <a:blip r:embed="rId2"/>
            <a:stretch>
              <a:fillRect/>
            </a:stretch>
          </p:blipFill>
          <p:spPr>
            <a:xfrm>
              <a:off x="1090362" y="1728789"/>
              <a:ext cx="10610850" cy="4791075"/>
            </a:xfrm>
            <a:prstGeom prst="rect">
              <a:avLst/>
            </a:prstGeom>
          </p:spPr>
        </p:pic>
        <p:sp>
          <p:nvSpPr>
            <p:cNvPr id="12" name="모서리가 둥근 직사각형 11"/>
            <p:cNvSpPr/>
            <p:nvPr/>
          </p:nvSpPr>
          <p:spPr>
            <a:xfrm>
              <a:off x="4007768" y="4881462"/>
              <a:ext cx="7128792" cy="64807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5951984" y="5313510"/>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6888088" y="5361182"/>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959968" y="5664753"/>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gr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ko-KR" altLang="en-US" dirty="0" smtClean="0"/>
              <a:t>축하합니다</a:t>
            </a:r>
            <a:r>
              <a:rPr lang="en-US" altLang="ko-KR" dirty="0" smtClean="0"/>
              <a:t>~~</a:t>
            </a:r>
          </a:p>
          <a:p>
            <a:r>
              <a:rPr lang="ko-KR" altLang="en-US" dirty="0" smtClean="0"/>
              <a:t>이제 여러분은 안드로이드 앱 개발자로 첫 발걸음을 시작했습니다</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pic>
        <p:nvPicPr>
          <p:cNvPr id="5" name="그림 4"/>
          <p:cNvPicPr>
            <a:picLocks noChangeAspect="1"/>
          </p:cNvPicPr>
          <p:nvPr/>
        </p:nvPicPr>
        <p:blipFill>
          <a:blip r:embed="rId2"/>
          <a:stretch>
            <a:fillRect/>
          </a:stretch>
        </p:blipFill>
        <p:spPr>
          <a:xfrm>
            <a:off x="8446852" y="836712"/>
            <a:ext cx="3267184" cy="5659818"/>
          </a:xfrm>
          <a:prstGeom prst="rect">
            <a:avLst/>
          </a:prstGeom>
        </p:spPr>
      </p:pic>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 </a:t>
            </a:r>
            <a:br>
              <a:rPr lang="en-US" altLang="ko-KR" dirty="0" smtClean="0"/>
            </a:br>
            <a:r>
              <a:rPr lang="ko-KR" altLang="en-US" dirty="0" smtClean="0"/>
              <a:t>여길 어떻게 찾아가죠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grpSp>
        <p:nvGrpSpPr>
          <p:cNvPr id="10" name="그룹 9"/>
          <p:cNvGrpSpPr/>
          <p:nvPr/>
        </p:nvGrpSpPr>
        <p:grpSpPr>
          <a:xfrm>
            <a:off x="6194132" y="3034980"/>
            <a:ext cx="5507080" cy="3484884"/>
            <a:chOff x="4763024" y="1447351"/>
            <a:chExt cx="6938188" cy="5072513"/>
          </a:xfrm>
        </p:grpSpPr>
        <p:pic>
          <p:nvPicPr>
            <p:cNvPr id="5" name="그림 4"/>
            <p:cNvPicPr>
              <a:picLocks noChangeAspect="1"/>
            </p:cNvPicPr>
            <p:nvPr/>
          </p:nvPicPr>
          <p:blipFill>
            <a:blip r:embed="rId2"/>
            <a:stretch>
              <a:fillRect/>
            </a:stretch>
          </p:blipFill>
          <p:spPr>
            <a:xfrm>
              <a:off x="4763024" y="1447351"/>
              <a:ext cx="6938188" cy="5072513"/>
            </a:xfrm>
            <a:prstGeom prst="rect">
              <a:avLst/>
            </a:prstGeom>
          </p:spPr>
        </p:pic>
        <p:sp>
          <p:nvSpPr>
            <p:cNvPr id="8" name="아래쪽 화살표 7"/>
            <p:cNvSpPr/>
            <p:nvPr/>
          </p:nvSpPr>
          <p:spPr>
            <a:xfrm>
              <a:off x="6528048" y="162880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아래쪽 화살표 8"/>
            <p:cNvSpPr/>
            <p:nvPr/>
          </p:nvSpPr>
          <p:spPr>
            <a:xfrm>
              <a:off x="6312024" y="558924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림 10"/>
          <p:cNvPicPr>
            <a:picLocks noChangeAspect="1"/>
          </p:cNvPicPr>
          <p:nvPr/>
        </p:nvPicPr>
        <p:blipFill>
          <a:blip r:embed="rId3"/>
          <a:stretch>
            <a:fillRect/>
          </a:stretch>
        </p:blipFill>
        <p:spPr>
          <a:xfrm>
            <a:off x="885149" y="3034980"/>
            <a:ext cx="5138843" cy="3484884"/>
          </a:xfrm>
          <a:prstGeom prst="rect">
            <a:avLst/>
          </a:prstGeom>
        </p:spPr>
      </p:pic>
      <p:sp>
        <p:nvSpPr>
          <p:cNvPr id="12" name="오른쪽 화살표 11"/>
          <p:cNvSpPr/>
          <p:nvPr/>
        </p:nvSpPr>
        <p:spPr>
          <a:xfrm>
            <a:off x="1011583" y="4941168"/>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1011583" y="5229200"/>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1247668" y="3380790"/>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680482" y="3835482"/>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a:t>
            </a:r>
          </a:p>
          <a:p>
            <a:r>
              <a:rPr lang="ko-KR" altLang="en-US" dirty="0" smtClean="0"/>
              <a:t>팔레트</a:t>
            </a:r>
            <a:r>
              <a:rPr lang="en-US" altLang="ko-KR" dirty="0" smtClean="0"/>
              <a:t>(Palette)</a:t>
            </a:r>
            <a:r>
              <a:rPr lang="ko-KR" altLang="en-US" dirty="0" smtClean="0"/>
              <a:t>에서 앞서 만든 </a:t>
            </a:r>
            <a:r>
              <a:rPr lang="en-US" altLang="ko-KR" dirty="0" smtClean="0"/>
              <a:t>[</a:t>
            </a:r>
            <a:r>
              <a:rPr lang="ko-KR" altLang="en-US" b="1" dirty="0" smtClean="0"/>
              <a:t>확인</a:t>
            </a:r>
            <a:r>
              <a:rPr lang="en-US" altLang="ko-KR" b="1" dirty="0" smtClean="0"/>
              <a:t>1</a:t>
            </a:r>
            <a:r>
              <a:rPr lang="en-US" altLang="ko-KR" dirty="0" smtClean="0"/>
              <a:t>] </a:t>
            </a:r>
            <a:r>
              <a:rPr lang="ko-KR" altLang="en-US" dirty="0" smtClean="0"/>
              <a:t>버튼 아래 새 버튼을 추가하세요</a:t>
            </a:r>
            <a:r>
              <a:rPr lang="en-US" altLang="ko-KR" dirty="0" smtClean="0"/>
              <a:t>.</a:t>
            </a:r>
            <a:br>
              <a:rPr lang="en-US" altLang="ko-KR" dirty="0" smtClean="0"/>
            </a:br>
            <a:r>
              <a:rPr lang="ko-KR" altLang="en-US" dirty="0" smtClean="0"/>
              <a:t>추가하는 새 버튼의 왼쪽</a:t>
            </a:r>
            <a:r>
              <a:rPr lang="en-US" altLang="ko-KR" dirty="0" smtClean="0"/>
              <a:t>, </a:t>
            </a:r>
            <a:r>
              <a:rPr lang="ko-KR" altLang="en-US" dirty="0" smtClean="0"/>
              <a:t>오른쪽 테두리에 보이는 동그라미는 파란색으로 채워져 있고</a:t>
            </a:r>
            <a:r>
              <a:rPr lang="en-US" altLang="ko-KR" dirty="0" smtClean="0"/>
              <a:t>, </a:t>
            </a:r>
            <a:r>
              <a:rPr lang="ko-KR" altLang="en-US" dirty="0" smtClean="0"/>
              <a:t>위</a:t>
            </a:r>
            <a:r>
              <a:rPr lang="en-US" altLang="ko-KR" dirty="0" smtClean="0"/>
              <a:t>,</a:t>
            </a:r>
            <a:r>
              <a:rPr lang="ko-KR" altLang="en-US" dirty="0" smtClean="0"/>
              <a:t>아래쪽 동그라미는 비어 있습니다</a:t>
            </a:r>
            <a:r>
              <a:rPr lang="en-US" altLang="ko-KR" dirty="0" smtClean="0"/>
              <a:t>.</a:t>
            </a:r>
          </a:p>
          <a:p>
            <a:r>
              <a:rPr lang="ko-KR" altLang="en-US" dirty="0" smtClean="0"/>
              <a:t>새 버튼 위쪽에 있는 빈 동그라미를 마우스 왼쪽 버튼으로 누르고 끌어서</a:t>
            </a:r>
            <a:r>
              <a:rPr lang="en-US" altLang="ko-KR" dirty="0" smtClean="0"/>
              <a:t/>
            </a:r>
            <a:br>
              <a:rPr lang="en-US" altLang="ko-KR" dirty="0" smtClean="0"/>
            </a:br>
            <a:r>
              <a:rPr lang="en-US" altLang="ko-KR" dirty="0" smtClean="0"/>
              <a:t>[</a:t>
            </a:r>
            <a:r>
              <a:rPr lang="ko-KR" altLang="en-US" dirty="0" smtClean="0"/>
              <a:t>확인</a:t>
            </a:r>
            <a:r>
              <a:rPr lang="en-US" altLang="ko-KR" dirty="0" smtClean="0"/>
              <a:t>1] </a:t>
            </a:r>
            <a:r>
              <a:rPr lang="ko-KR" altLang="en-US" dirty="0" smtClean="0"/>
              <a:t>버튼의 아래쪽에 연결해 볼까요</a:t>
            </a:r>
            <a:r>
              <a:rPr lang="en-US" altLang="ko-KR" dirty="0" smtClean="0"/>
              <a:t>? </a:t>
            </a:r>
            <a:r>
              <a:rPr lang="ko-KR" altLang="en-US" dirty="0" smtClean="0"/>
              <a:t>그러면</a:t>
            </a:r>
            <a:r>
              <a:rPr lang="en-US" altLang="ko-KR" dirty="0" smtClean="0"/>
              <a:t>, </a:t>
            </a:r>
            <a:r>
              <a:rPr lang="ko-KR" altLang="en-US" dirty="0" smtClean="0"/>
              <a:t>그 사이에 연결선이 </a:t>
            </a:r>
            <a:r>
              <a:rPr lang="en-US" altLang="ko-KR" dirty="0" smtClean="0"/>
              <a:t/>
            </a:r>
            <a:br>
              <a:rPr lang="en-US" altLang="ko-KR" dirty="0" smtClean="0"/>
            </a:br>
            <a:r>
              <a:rPr lang="ko-KR" altLang="en-US" dirty="0" smtClean="0"/>
              <a:t>생기고 자동으로 새 버튼이 </a:t>
            </a:r>
            <a:r>
              <a:rPr lang="en-US" altLang="ko-KR" dirty="0" smtClean="0"/>
              <a:t>[</a:t>
            </a:r>
            <a:r>
              <a:rPr lang="ko-KR" altLang="en-US" dirty="0" smtClean="0"/>
              <a:t>확인</a:t>
            </a:r>
            <a:r>
              <a:rPr lang="en-US" altLang="ko-KR" dirty="0" smtClean="0"/>
              <a:t>1] </a:t>
            </a:r>
            <a:r>
              <a:rPr lang="ko-KR" altLang="en-US" dirty="0" smtClean="0"/>
              <a:t>버튼에 달라 붙습니다</a:t>
            </a:r>
            <a:r>
              <a:rPr lang="en-US" altLang="ko-KR" dirty="0" smtClean="0"/>
              <a:t>. </a:t>
            </a:r>
          </a:p>
          <a:p>
            <a:r>
              <a:rPr lang="ko-KR" altLang="en-US" dirty="0" smtClean="0"/>
              <a:t>새 버튼의 아래쪽도 같은 방법으로 아래쪽 경계선에 연결해보세요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확인</a:t>
            </a:r>
            <a:r>
              <a:rPr lang="en-US" altLang="ko-KR" dirty="0" smtClean="0"/>
              <a:t>1]</a:t>
            </a:r>
            <a:r>
              <a:rPr lang="ko-KR" altLang="en-US" dirty="0" smtClean="0"/>
              <a:t>버튼과 화면 아래쪽 경계선 사이에 알맞게 위치합니다</a:t>
            </a:r>
            <a:r>
              <a:rPr lang="en-US" altLang="ko-KR" dirty="0" smtClean="0"/>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pic>
        <p:nvPicPr>
          <p:cNvPr id="6" name="그림 5"/>
          <p:cNvPicPr>
            <a:picLocks noChangeAspect="1"/>
          </p:cNvPicPr>
          <p:nvPr/>
        </p:nvPicPr>
        <p:blipFill>
          <a:blip r:embed="rId2"/>
          <a:stretch>
            <a:fillRect/>
          </a:stretch>
        </p:blipFill>
        <p:spPr>
          <a:xfrm>
            <a:off x="8718887" y="1834536"/>
            <a:ext cx="2520280" cy="1344855"/>
          </a:xfrm>
          <a:prstGeom prst="rect">
            <a:avLst/>
          </a:prstGeom>
        </p:spPr>
      </p:pic>
      <p:pic>
        <p:nvPicPr>
          <p:cNvPr id="7" name="그림 6"/>
          <p:cNvPicPr>
            <a:picLocks noChangeAspect="1"/>
          </p:cNvPicPr>
          <p:nvPr/>
        </p:nvPicPr>
        <p:blipFill>
          <a:blip r:embed="rId3"/>
          <a:stretch>
            <a:fillRect/>
          </a:stretch>
        </p:blipFill>
        <p:spPr>
          <a:xfrm>
            <a:off x="8688288" y="3861904"/>
            <a:ext cx="2581478" cy="2519423"/>
          </a:xfrm>
          <a:prstGeom prst="rect">
            <a:avLst/>
          </a:prstGeom>
        </p:spPr>
      </p:pic>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a:t>새 버튼을 선택하고</a:t>
            </a:r>
            <a:r>
              <a:rPr lang="en-US" altLang="ko-KR" dirty="0"/>
              <a:t>, </a:t>
            </a:r>
            <a:r>
              <a:rPr lang="ko-KR" altLang="en-US" dirty="0"/>
              <a:t>속성</a:t>
            </a:r>
            <a:r>
              <a:rPr lang="en-US" altLang="ko-KR" dirty="0"/>
              <a:t>(Attributes)</a:t>
            </a:r>
            <a:r>
              <a:rPr lang="ko-KR" altLang="en-US" dirty="0"/>
              <a:t>영역에서 </a:t>
            </a:r>
            <a:r>
              <a:rPr lang="en-US" altLang="ko-KR" dirty="0"/>
              <a:t>text </a:t>
            </a:r>
            <a:r>
              <a:rPr lang="ko-KR" altLang="en-US" dirty="0"/>
              <a:t>속성 값은 </a:t>
            </a:r>
            <a:r>
              <a:rPr lang="en-US" altLang="ko-KR" dirty="0" smtClean="0"/>
              <a:t>'</a:t>
            </a:r>
            <a:r>
              <a:rPr lang="ko-KR" altLang="en-US" b="1" dirty="0"/>
              <a:t>네이버 접속하기</a:t>
            </a:r>
            <a:r>
              <a:rPr lang="en-US" altLang="ko-KR" dirty="0"/>
              <a:t>'</a:t>
            </a:r>
            <a:r>
              <a:rPr lang="ko-KR" altLang="en-US" dirty="0"/>
              <a:t>로</a:t>
            </a:r>
            <a:r>
              <a:rPr lang="en-US" altLang="ko-KR" dirty="0"/>
              <a:t>, </a:t>
            </a:r>
            <a:r>
              <a:rPr lang="en-US" altLang="ko-KR" dirty="0" err="1"/>
              <a:t>onClick</a:t>
            </a:r>
            <a:r>
              <a:rPr lang="en-US" altLang="ko-KR" dirty="0"/>
              <a:t> </a:t>
            </a:r>
            <a:r>
              <a:rPr lang="ko-KR" altLang="en-US" dirty="0"/>
              <a:t>속성 값은 </a:t>
            </a:r>
            <a:r>
              <a:rPr lang="en-US" altLang="ko-KR" dirty="0" smtClean="0"/>
              <a:t>'</a:t>
            </a:r>
            <a:r>
              <a:rPr lang="en-US" altLang="ko-KR" b="1" dirty="0" smtClean="0"/>
              <a:t>onButton2Clicked'</a:t>
            </a:r>
            <a:r>
              <a:rPr lang="ko-KR" altLang="en-US" dirty="0" smtClean="0"/>
              <a:t>를 </a:t>
            </a:r>
            <a:r>
              <a:rPr lang="ko-KR" altLang="en-US" dirty="0"/>
              <a:t>입력하세요</a:t>
            </a:r>
            <a:r>
              <a:rPr lang="en-US" altLang="ko-KR" dirty="0"/>
              <a:t>.</a:t>
            </a:r>
          </a:p>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앱을 실행해보시죠</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pic>
        <p:nvPicPr>
          <p:cNvPr id="5" name="그림 4"/>
          <p:cNvPicPr>
            <a:picLocks noChangeAspect="1"/>
          </p:cNvPicPr>
          <p:nvPr/>
        </p:nvPicPr>
        <p:blipFill>
          <a:blip r:embed="rId2"/>
          <a:stretch>
            <a:fillRect/>
          </a:stretch>
        </p:blipFill>
        <p:spPr>
          <a:xfrm>
            <a:off x="453100" y="2676162"/>
            <a:ext cx="6148404" cy="3820368"/>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3"/>
          <a:stretch>
            <a:fillRect/>
          </a:stretch>
        </p:blipFill>
        <p:spPr>
          <a:xfrm>
            <a:off x="9120336" y="2157463"/>
            <a:ext cx="2580876" cy="4339067"/>
          </a:xfrm>
          <a:prstGeom prst="rect">
            <a:avLst/>
          </a:prstGeom>
        </p:spPr>
      </p:pic>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dirty="0" smtClean="0"/>
              <a:t>오류가 나왔나요</a:t>
            </a:r>
            <a:r>
              <a:rPr lang="en-US" altLang="ko-KR" dirty="0" smtClean="0"/>
              <a:t>?</a:t>
            </a:r>
          </a:p>
          <a:p>
            <a:r>
              <a:rPr lang="ko-KR" altLang="en-US" dirty="0" smtClean="0"/>
              <a:t>새 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8" name="그림 7"/>
          <p:cNvPicPr>
            <a:picLocks noChangeAspect="1"/>
          </p:cNvPicPr>
          <p:nvPr/>
        </p:nvPicPr>
        <p:blipFill>
          <a:blip r:embed="rId2"/>
          <a:stretch>
            <a:fillRect/>
          </a:stretch>
        </p:blipFill>
        <p:spPr>
          <a:xfrm>
            <a:off x="9120336" y="2157463"/>
            <a:ext cx="2580876" cy="4339067"/>
          </a:xfrm>
          <a:prstGeom prst="rect">
            <a:avLst/>
          </a:prstGeom>
        </p:spPr>
      </p:pic>
      <p:pic>
        <p:nvPicPr>
          <p:cNvPr id="6" name="그림 5"/>
          <p:cNvPicPr>
            <a:picLocks noChangeAspect="1"/>
          </p:cNvPicPr>
          <p:nvPr/>
        </p:nvPicPr>
        <p:blipFill>
          <a:blip r:embed="rId3"/>
          <a:stretch>
            <a:fillRect/>
          </a:stretch>
        </p:blipFill>
        <p:spPr>
          <a:xfrm>
            <a:off x="453099" y="2157463"/>
            <a:ext cx="5267959" cy="4339067"/>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새 버튼 하나를 </a:t>
            </a:r>
            <a:r>
              <a:rPr lang="en-US" altLang="ko-KR" dirty="0" smtClean="0"/>
              <a:t>[</a:t>
            </a:r>
            <a:r>
              <a:rPr lang="ko-KR" altLang="en-US" dirty="0" smtClean="0"/>
              <a:t>네이버 접속하기</a:t>
            </a:r>
            <a:r>
              <a:rPr lang="en-US" altLang="ko-KR" dirty="0" smtClean="0"/>
              <a:t>] </a:t>
            </a:r>
            <a:r>
              <a:rPr lang="ko-KR" altLang="en-US" dirty="0" smtClean="0"/>
              <a:t>아래에 추가합니다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dirty="0" smtClean="0"/>
              <a:t>전화 걸기</a:t>
            </a:r>
            <a:r>
              <a:rPr lang="en-US" altLang="ko-KR" dirty="0" smtClean="0"/>
              <a:t>'</a:t>
            </a:r>
            <a:r>
              <a:rPr lang="ko-KR" altLang="en-US" dirty="0" smtClean="0"/>
              <a:t>라는 값을 입력하고</a:t>
            </a:r>
            <a:r>
              <a:rPr lang="en-US" altLang="ko-KR" dirty="0" smtClean="0"/>
              <a:t>, </a:t>
            </a:r>
            <a:r>
              <a:rPr lang="en-US" altLang="ko-KR" dirty="0" err="1" smtClean="0"/>
              <a:t>onClick</a:t>
            </a:r>
            <a:r>
              <a:rPr lang="ko-KR" altLang="en-US" dirty="0" smtClean="0"/>
              <a:t>속성에는 </a:t>
            </a:r>
            <a:r>
              <a:rPr lang="en-US" altLang="ko-KR" dirty="0" smtClean="0"/>
              <a:t>'onButton3Clicked'</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smtClean="0"/>
              <a:t>[Joy] </a:t>
            </a:r>
            <a:r>
              <a:rPr lang="ko-KR" altLang="en-US" dirty="0" smtClean="0"/>
              <a:t>디자인 화면에서 추가된 버튼의 </a:t>
            </a:r>
            <a:r>
              <a:rPr lang="en-US" altLang="ko-KR" dirty="0" smtClean="0"/>
              <a:t>ID</a:t>
            </a:r>
            <a:r>
              <a:rPr lang="ko-KR" altLang="en-US" dirty="0" smtClean="0"/>
              <a:t>는 자동으로 입력됩니다</a:t>
            </a:r>
            <a:r>
              <a:rPr lang="en-US" altLang="ko-KR" dirty="0" smtClean="0"/>
              <a:t>. ID</a:t>
            </a:r>
            <a:r>
              <a:rPr lang="ko-KR" altLang="en-US" dirty="0" smtClean="0"/>
              <a:t>는 오른쪽 속성 창의 가장 윗부분에 표시됩니다</a:t>
            </a:r>
            <a:r>
              <a:rPr lang="en-US" altLang="ko-KR" dirty="0" smtClean="0"/>
              <a:t>. </a:t>
            </a:r>
            <a:r>
              <a:rPr lang="ko-KR" altLang="en-US" dirty="0" smtClean="0"/>
              <a:t>다만</a:t>
            </a:r>
            <a:r>
              <a:rPr lang="en-US" altLang="ko-KR" dirty="0" smtClean="0"/>
              <a:t>, ID</a:t>
            </a:r>
            <a:r>
              <a:rPr lang="ko-KR" altLang="en-US" dirty="0" smtClean="0"/>
              <a:t>를 입력하는 순서는 </a:t>
            </a:r>
            <a:r>
              <a:rPr lang="ko-KR" altLang="en-US" dirty="0" err="1" smtClean="0"/>
              <a:t>안스</a:t>
            </a:r>
            <a:r>
              <a:rPr lang="ko-KR" altLang="en-US" dirty="0" err="1"/>
              <a:t>가</a:t>
            </a:r>
            <a:r>
              <a:rPr lang="ko-KR" altLang="en-US" dirty="0" smtClean="0"/>
              <a:t> 정하는 것을 유의하십시오</a:t>
            </a:r>
            <a:r>
              <a:rPr lang="en-US" altLang="ko-KR" dirty="0" smtClean="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5" name="그림 4"/>
          <p:cNvPicPr>
            <a:picLocks noChangeAspect="1"/>
          </p:cNvPicPr>
          <p:nvPr/>
        </p:nvPicPr>
        <p:blipFill>
          <a:blip r:embed="rId2"/>
          <a:stretch>
            <a:fillRect/>
          </a:stretch>
        </p:blipFill>
        <p:spPr>
          <a:xfrm>
            <a:off x="2927647" y="1816491"/>
            <a:ext cx="6564835" cy="3514288"/>
          </a:xfrm>
          <a:prstGeom prst="rect">
            <a:avLst/>
          </a:prstGeom>
        </p:spPr>
      </p:pic>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ko-KR" altLang="en-US" dirty="0" smtClean="0"/>
              <a:t>여러 단말이 있다면</a:t>
            </a:r>
            <a:r>
              <a:rPr lang="en-US" altLang="ko-KR" dirty="0" smtClean="0"/>
              <a:t>, </a:t>
            </a:r>
            <a:r>
              <a:rPr lang="ko-KR" altLang="en-US" dirty="0" smtClean="0"/>
              <a:t>다른 단말에서 앱을 실행해보세요</a:t>
            </a:r>
            <a:r>
              <a:rPr lang="en-US" altLang="ko-KR" dirty="0" smtClean="0"/>
              <a:t>. </a:t>
            </a:r>
          </a:p>
          <a:p>
            <a:r>
              <a:rPr lang="ko-KR" altLang="en-US" dirty="0" smtClean="0"/>
              <a:t>여러 단말이 없다면</a:t>
            </a:r>
            <a:r>
              <a:rPr lang="en-US" altLang="ko-KR" dirty="0" smtClean="0"/>
              <a:t>, [</a:t>
            </a:r>
            <a:r>
              <a:rPr lang="en-US" altLang="ko-KR" b="1" dirty="0" smtClean="0"/>
              <a:t>Open AVD Manager</a:t>
            </a:r>
            <a:r>
              <a:rPr lang="en-US" altLang="ko-KR" dirty="0" smtClean="0"/>
              <a:t>]</a:t>
            </a:r>
            <a:r>
              <a:rPr lang="ko-KR" altLang="en-US" dirty="0" smtClean="0"/>
              <a:t>를 이용해서 추가해보세요</a:t>
            </a:r>
            <a:r>
              <a:rPr lang="en-US" altLang="ko-KR" dirty="0" smtClean="0"/>
              <a:t>. </a:t>
            </a:r>
            <a:r>
              <a:rPr lang="ko-KR" altLang="en-US" dirty="0" smtClean="0"/>
              <a:t>쉽게 따라할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grpSp>
        <p:nvGrpSpPr>
          <p:cNvPr id="20" name="그룹 19"/>
          <p:cNvGrpSpPr/>
          <p:nvPr/>
        </p:nvGrpSpPr>
        <p:grpSpPr>
          <a:xfrm>
            <a:off x="453100" y="2470668"/>
            <a:ext cx="5714908" cy="4025862"/>
            <a:chOff x="453100" y="2470668"/>
            <a:chExt cx="5714908" cy="4025862"/>
          </a:xfrm>
        </p:grpSpPr>
        <p:pic>
          <p:nvPicPr>
            <p:cNvPr id="8" name="그림 7"/>
            <p:cNvPicPr>
              <a:picLocks noChangeAspect="1"/>
            </p:cNvPicPr>
            <p:nvPr/>
          </p:nvPicPr>
          <p:blipFill>
            <a:blip r:embed="rId2"/>
            <a:stretch>
              <a:fillRect/>
            </a:stretch>
          </p:blipFill>
          <p:spPr>
            <a:xfrm>
              <a:off x="453100" y="2470668"/>
              <a:ext cx="5714908" cy="4025862"/>
            </a:xfrm>
            <a:prstGeom prst="rect">
              <a:avLst/>
            </a:prstGeom>
          </p:spPr>
        </p:pic>
        <p:sp>
          <p:nvSpPr>
            <p:cNvPr id="9" name="아래쪽 화살표 8"/>
            <p:cNvSpPr/>
            <p:nvPr/>
          </p:nvSpPr>
          <p:spPr>
            <a:xfrm>
              <a:off x="2999656" y="3068960"/>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7104112" y="2204864"/>
            <a:ext cx="4607789" cy="4283701"/>
            <a:chOff x="7104112" y="2204864"/>
            <a:chExt cx="4607789" cy="4283701"/>
          </a:xfrm>
        </p:grpSpPr>
        <p:pic>
          <p:nvPicPr>
            <p:cNvPr id="10" name="그림 9"/>
            <p:cNvPicPr>
              <a:picLocks noChangeAspect="1"/>
            </p:cNvPicPr>
            <p:nvPr/>
          </p:nvPicPr>
          <p:blipFill>
            <a:blip r:embed="rId3"/>
            <a:stretch>
              <a:fillRect/>
            </a:stretch>
          </p:blipFill>
          <p:spPr>
            <a:xfrm>
              <a:off x="7104112" y="2448617"/>
              <a:ext cx="4607789" cy="4039948"/>
            </a:xfrm>
            <a:prstGeom prst="rect">
              <a:avLst/>
            </a:prstGeom>
          </p:spPr>
        </p:pic>
        <p:sp>
          <p:nvSpPr>
            <p:cNvPr id="11" name="TextBox 10"/>
            <p:cNvSpPr txBox="1"/>
            <p:nvPr/>
          </p:nvSpPr>
          <p:spPr>
            <a:xfrm>
              <a:off x="7419320" y="5949280"/>
              <a:ext cx="3977371" cy="276999"/>
            </a:xfrm>
            <a:prstGeom prst="rect">
              <a:avLst/>
            </a:prstGeom>
            <a:solidFill>
              <a:srgbClr val="FFC000"/>
            </a:solidFill>
            <a:ln>
              <a:solidFill>
                <a:schemeClr val="bg1">
                  <a:lumMod val="65000"/>
                </a:schemeClr>
              </a:solidFill>
            </a:ln>
          </p:spPr>
          <p:txBody>
            <a:bodyPr wrap="none" rtlCol="0">
              <a:spAutoFit/>
            </a:bodyPr>
            <a:lstStyle/>
            <a:p>
              <a:r>
                <a:rPr lang="en-US" altLang="ko-KR" sz="1200" dirty="0" smtClean="0"/>
                <a:t>3</a:t>
              </a:r>
              <a:r>
                <a:rPr lang="ko-KR" altLang="en-US" sz="1200" dirty="0" smtClean="0"/>
                <a:t>개의 버튼 위치가 유지되고 화면 바뀐 것을 볼 수 있습니다</a:t>
              </a:r>
              <a:endParaRPr lang="ko-KR" altLang="en-US" sz="1200" dirty="0"/>
            </a:p>
          </p:txBody>
        </p:sp>
        <p:cxnSp>
          <p:nvCxnSpPr>
            <p:cNvPr id="13" name="직선 화살표 연결선 12"/>
            <p:cNvCxnSpPr/>
            <p:nvPr/>
          </p:nvCxnSpPr>
          <p:spPr>
            <a:xfrm>
              <a:off x="7896200" y="2204864"/>
              <a:ext cx="0"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9192344" y="2204864"/>
              <a:ext cx="0" cy="9361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9480376" y="5661248"/>
              <a:ext cx="0" cy="2880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sp>
        <p:nvSpPr>
          <p:cNvPr id="11" name="직사각형 10"/>
          <p:cNvSpPr/>
          <p:nvPr/>
        </p:nvSpPr>
        <p:spPr>
          <a:xfrm>
            <a:off x="6934116" y="1755041"/>
            <a:ext cx="3604377" cy="3539430"/>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2483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dirty="0" smtClean="0"/>
              <a:t>네이버 접속하기</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dirty="0" smtClean="0"/>
              <a:t>전화 걸기</a:t>
            </a:r>
            <a:r>
              <a:rPr lang="en-US" altLang="ko-KR" dirty="0" smtClean="0"/>
              <a:t>] </a:t>
            </a:r>
            <a:r>
              <a:rPr lang="ko-KR" altLang="en-US" dirty="0" smtClean="0"/>
              <a:t>버튼을 누르면 특정 전화번호로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pic>
        <p:nvPicPr>
          <p:cNvPr id="6" name="그림 5"/>
          <p:cNvPicPr>
            <a:picLocks noChangeAspect="1"/>
          </p:cNvPicPr>
          <p:nvPr/>
        </p:nvPicPr>
        <p:blipFill>
          <a:blip r:embed="rId2"/>
          <a:stretch>
            <a:fillRect/>
          </a:stretch>
        </p:blipFill>
        <p:spPr>
          <a:xfrm>
            <a:off x="453101" y="2313858"/>
            <a:ext cx="8091172" cy="2150445"/>
          </a:xfrm>
          <a:prstGeom prst="rect">
            <a:avLst/>
          </a:prstGeom>
        </p:spPr>
      </p:pic>
      <p:pic>
        <p:nvPicPr>
          <p:cNvPr id="5" name="그림 4"/>
          <p:cNvPicPr>
            <a:picLocks noChangeAspect="1"/>
          </p:cNvPicPr>
          <p:nvPr/>
        </p:nvPicPr>
        <p:blipFill>
          <a:blip r:embed="rId3"/>
          <a:stretch>
            <a:fillRect/>
          </a:stretch>
        </p:blipFill>
        <p:spPr>
          <a:xfrm>
            <a:off x="7713626" y="3356992"/>
            <a:ext cx="3987586" cy="3162871"/>
          </a:xfrm>
          <a:prstGeom prst="rect">
            <a:avLst/>
          </a:prstGeom>
        </p:spPr>
      </p:pic>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[Accept &amp; Continue]</a:t>
            </a:r>
            <a:r>
              <a:rPr lang="en-US" altLang="ko-KR" dirty="0"/>
              <a:t> </a:t>
            </a:r>
            <a:r>
              <a:rPr lang="ko-KR" altLang="en-US" dirty="0" smtClean="0"/>
              <a:t>버튼을 선택하고</a:t>
            </a:r>
            <a:r>
              <a:rPr lang="en-US" altLang="ko-KR" dirty="0" smtClean="0"/>
              <a:t>, </a:t>
            </a:r>
            <a:r>
              <a:rPr lang="ko-KR" altLang="en-US" dirty="0" smtClean="0"/>
              <a:t>그 다음 </a:t>
            </a:r>
            <a:r>
              <a:rPr lang="en-US" altLang="ko-KR" dirty="0" smtClean="0"/>
              <a:t>[NO THANKS] </a:t>
            </a:r>
            <a:r>
              <a:rPr lang="ko-KR" altLang="en-US" dirty="0" smtClean="0"/>
              <a:t>하면 됩니다</a:t>
            </a:r>
            <a:r>
              <a:rPr lang="en-US" altLang="ko-KR" dirty="0" smtClean="0"/>
              <a:t>. </a:t>
            </a:r>
          </a:p>
          <a:p>
            <a:r>
              <a:rPr lang="en-US" altLang="ko-KR" dirty="0" err="1" smtClean="0"/>
              <a:t>Naver</a:t>
            </a:r>
            <a:r>
              <a:rPr lang="ko-KR" altLang="en-US" dirty="0"/>
              <a:t>에서 접속을 해본 후</a:t>
            </a:r>
            <a:r>
              <a:rPr lang="en-US" altLang="ko-KR" dirty="0"/>
              <a:t>, </a:t>
            </a:r>
            <a:r>
              <a:rPr lang="ko-KR" altLang="en-US" dirty="0"/>
              <a:t>단말 하단의 </a:t>
            </a:r>
            <a:r>
              <a:rPr lang="en-US" altLang="ko-KR" dirty="0"/>
              <a:t>Back </a:t>
            </a:r>
            <a:r>
              <a:rPr lang="ko-KR" altLang="en-US" dirty="0"/>
              <a:t>버튼으로 원래 </a:t>
            </a:r>
            <a:r>
              <a:rPr lang="en-US" altLang="ko-KR" dirty="0"/>
              <a:t>(</a:t>
            </a:r>
            <a:r>
              <a:rPr lang="ko-KR" altLang="en-US" dirty="0"/>
              <a:t>세 버튼</a:t>
            </a:r>
            <a:r>
              <a:rPr lang="en-US" altLang="ko-KR" dirty="0"/>
              <a:t>)</a:t>
            </a:r>
            <a:r>
              <a:rPr lang="ko-KR" altLang="en-US" dirty="0"/>
              <a:t>화면으로 돌아가십시오</a:t>
            </a:r>
            <a:r>
              <a:rPr lang="en-US" altLang="ko-KR" dirty="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pic>
        <p:nvPicPr>
          <p:cNvPr id="7" name="그림 6"/>
          <p:cNvPicPr>
            <a:picLocks noChangeAspect="1"/>
          </p:cNvPicPr>
          <p:nvPr/>
        </p:nvPicPr>
        <p:blipFill>
          <a:blip r:embed="rId3"/>
          <a:stretch>
            <a:fillRect/>
          </a:stretch>
        </p:blipFill>
        <p:spPr>
          <a:xfrm>
            <a:off x="453100" y="2276872"/>
            <a:ext cx="2448945" cy="4242992"/>
          </a:xfrm>
          <a:prstGeom prst="rect">
            <a:avLst/>
          </a:prstGeom>
        </p:spPr>
      </p:pic>
      <p:pic>
        <p:nvPicPr>
          <p:cNvPr id="8" name="그림 7"/>
          <p:cNvPicPr>
            <a:picLocks noChangeAspect="1"/>
          </p:cNvPicPr>
          <p:nvPr/>
        </p:nvPicPr>
        <p:blipFill>
          <a:blip r:embed="rId4"/>
          <a:stretch>
            <a:fillRect/>
          </a:stretch>
        </p:blipFill>
        <p:spPr>
          <a:xfrm>
            <a:off x="3143672" y="2265281"/>
            <a:ext cx="2427265" cy="4254583"/>
          </a:xfrm>
          <a:prstGeom prst="rect">
            <a:avLst/>
          </a:prstGeom>
        </p:spPr>
      </p:pic>
      <p:pic>
        <p:nvPicPr>
          <p:cNvPr id="9" name="그림 8"/>
          <p:cNvPicPr>
            <a:picLocks noChangeAspect="1"/>
          </p:cNvPicPr>
          <p:nvPr/>
        </p:nvPicPr>
        <p:blipFill>
          <a:blip r:embed="rId5"/>
          <a:stretch>
            <a:fillRect/>
          </a:stretch>
        </p:blipFill>
        <p:spPr>
          <a:xfrm>
            <a:off x="5804443" y="2265281"/>
            <a:ext cx="2476066" cy="4254583"/>
          </a:xfrm>
          <a:prstGeom prst="rect">
            <a:avLst/>
          </a:prstGeom>
        </p:spPr>
      </p:pic>
      <p:sp>
        <p:nvSpPr>
          <p:cNvPr id="10" name="아래쪽 화살표 9"/>
          <p:cNvSpPr/>
          <p:nvPr/>
        </p:nvSpPr>
        <p:spPr>
          <a:xfrm>
            <a:off x="1355613"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3436022"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rot="3160845">
            <a:off x="6470071" y="5527396"/>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731672" y="5423873"/>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dirty="0" smtClean="0"/>
              <a:t>전화 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dirty="0" err="1" smtClean="0"/>
              <a:t>인텐트</a:t>
            </a:r>
            <a:r>
              <a:rPr lang="en-US" altLang="ko-KR" dirty="0" smtClean="0"/>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err="1" smtClean="0"/>
              <a:t>아드로이드</a:t>
            </a:r>
            <a:r>
              <a:rPr lang="ko-KR" altLang="en-US" dirty="0" smtClean="0"/>
              <a:t> </a:t>
            </a:r>
            <a:r>
              <a:rPr lang="ko-KR" altLang="en-US" dirty="0" err="1" smtClean="0"/>
              <a:t>풀랫폼에</a:t>
            </a:r>
            <a:r>
              <a:rPr lang="ko-KR" altLang="en-US" dirty="0" smtClean="0"/>
              <a:t>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15" name="그림 14"/>
          <p:cNvPicPr>
            <a:picLocks noChangeAspect="1"/>
          </p:cNvPicPr>
          <p:nvPr/>
        </p:nvPicPr>
        <p:blipFill>
          <a:blip r:embed="rId4"/>
          <a:stretch>
            <a:fillRect/>
          </a:stretch>
        </p:blipFill>
        <p:spPr>
          <a:xfrm>
            <a:off x="3540135" y="4316430"/>
            <a:ext cx="8138802" cy="220343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544897109"/>
              </p:ext>
            </p:extLst>
          </p:nvPr>
        </p:nvGraphicFramePr>
        <p:xfrm>
          <a:off x="839416" y="1772816"/>
          <a:ext cx="9865096" cy="311404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r>
                        <a:rPr lang="ko-KR" altLang="en-US" sz="1400" dirty="0" smtClean="0"/>
                        <a:t>화면에 무엇을 보여줄지 결정하는 </a:t>
                      </a:r>
                      <a:r>
                        <a:rPr lang="ko-KR" altLang="en-US" sz="1400" dirty="0" err="1" smtClean="0"/>
                        <a:t>메소드입니다</a:t>
                      </a:r>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에뮬레이터는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err="1" smtClean="0"/>
              <a:t>삼성단말기</a:t>
            </a:r>
            <a:r>
              <a:rPr lang="ko-KR" altLang="en-US" dirty="0" smtClean="0"/>
              <a:t>  </a:t>
            </a:r>
            <a:r>
              <a:rPr lang="en-US" altLang="ko-KR" dirty="0" smtClean="0">
                <a:hlinkClick r:id="rId3"/>
              </a:rPr>
              <a:t>https://local.sec.Samsung.com/comLocal/support/down/kies_main.do?kind=usb</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pic>
        <p:nvPicPr>
          <p:cNvPr id="5" name="그림 4"/>
          <p:cNvPicPr>
            <a:picLocks noChangeAspect="1"/>
          </p:cNvPicPr>
          <p:nvPr/>
        </p:nvPicPr>
        <p:blipFill>
          <a:blip r:embed="rId4"/>
          <a:stretch>
            <a:fillRect/>
          </a:stretch>
        </p:blipFill>
        <p:spPr>
          <a:xfrm>
            <a:off x="453100" y="2348880"/>
            <a:ext cx="7171114" cy="4139640"/>
          </a:xfrm>
          <a:prstGeom prst="rect">
            <a:avLst/>
          </a:prstGeom>
        </p:spPr>
      </p:pic>
      <p:pic>
        <p:nvPicPr>
          <p:cNvPr id="12" name="그림 11"/>
          <p:cNvPicPr>
            <a:picLocks noChangeAspect="1"/>
          </p:cNvPicPr>
          <p:nvPr/>
        </p:nvPicPr>
        <p:blipFill>
          <a:blip r:embed="rId5"/>
          <a:stretch>
            <a:fillRect/>
          </a:stretch>
        </p:blipFill>
        <p:spPr>
          <a:xfrm>
            <a:off x="5879976" y="3189041"/>
            <a:ext cx="4680520" cy="3532060"/>
          </a:xfrm>
          <a:prstGeom prst="rect">
            <a:avLst/>
          </a:prstGeom>
        </p:spPr>
      </p:pic>
      <p:sp>
        <p:nvSpPr>
          <p:cNvPr id="13" name="왼쪽 화살표 12"/>
          <p:cNvSpPr/>
          <p:nvPr/>
        </p:nvSpPr>
        <p:spPr>
          <a:xfrm>
            <a:off x="2135560" y="530120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smtClean="0"/>
              <a:t>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endParaRPr lang="en-US" altLang="ko-KR" dirty="0"/>
          </a:p>
          <a:p>
            <a:r>
              <a:rPr lang="ko-KR" altLang="en-US" dirty="0" smtClean="0"/>
              <a:t>단말에 </a:t>
            </a:r>
            <a:r>
              <a:rPr lang="en-US" altLang="ko-KR" b="1" dirty="0" smtClean="0"/>
              <a:t>"USB </a:t>
            </a:r>
            <a:r>
              <a:rPr lang="ko-KR" altLang="en-US" b="1" dirty="0" smtClean="0"/>
              <a:t>디버깅을 허용하시겠습니까</a:t>
            </a:r>
            <a:r>
              <a:rPr lang="en-US" altLang="ko-KR" b="1" dirty="0" smtClean="0"/>
              <a:t>?"</a:t>
            </a:r>
            <a:r>
              <a:rPr lang="ko-KR" altLang="en-US" b="1" dirty="0"/>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t>Device File Explorer]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pic>
        <p:nvPicPr>
          <p:cNvPr id="6" name="그림 5"/>
          <p:cNvPicPr>
            <a:picLocks noChangeAspect="1"/>
          </p:cNvPicPr>
          <p:nvPr/>
        </p:nvPicPr>
        <p:blipFill>
          <a:blip r:embed="rId3"/>
          <a:stretch>
            <a:fillRect/>
          </a:stretch>
        </p:blipFill>
        <p:spPr>
          <a:xfrm>
            <a:off x="894540" y="2534232"/>
            <a:ext cx="6363692" cy="3962298"/>
          </a:xfrm>
          <a:prstGeom prst="rect">
            <a:avLst/>
          </a:prstGeom>
        </p:spPr>
      </p:pic>
      <p:sp>
        <p:nvSpPr>
          <p:cNvPr id="7" name="왼쪽 화살표 6"/>
          <p:cNvSpPr/>
          <p:nvPr/>
        </p:nvSpPr>
        <p:spPr>
          <a:xfrm>
            <a:off x="7147374"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24442" y="5241056"/>
            <a:ext cx="2438488" cy="369332"/>
          </a:xfrm>
          <a:prstGeom prst="rect">
            <a:avLst/>
          </a:prstGeom>
        </p:spPr>
        <p:txBody>
          <a:bodyPr wrap="none">
            <a:spAutoFit/>
          </a:bodyPr>
          <a:lstStyle/>
          <a:p>
            <a:r>
              <a:rPr lang="en-US" altLang="ko-KR" b="1" dirty="0" smtClean="0"/>
              <a:t>Device </a:t>
            </a:r>
            <a:r>
              <a:rPr lang="en-US" altLang="ko-KR" b="1" dirty="0"/>
              <a:t>File </a:t>
            </a:r>
            <a:r>
              <a:rPr lang="en-US" altLang="ko-KR" b="1" dirty="0" smtClean="0"/>
              <a:t>Explorer </a:t>
            </a:r>
            <a:endParaRPr lang="ko-KR" altLang="en-US" dirty="0"/>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endParaRPr lang="ko-KR" altLang="en-US" sz="1400" dirty="0"/>
          </a:p>
        </p:txBody>
      </p:sp>
    </p:spTree>
    <p:extLst>
      <p:ext uri="{BB962C8B-B14F-4D97-AF65-F5344CB8AC3E}">
        <p14:creationId xmlns:p14="http://schemas.microsoft.com/office/powerpoint/2010/main" val="2083385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ko-KR" altLang="en-US" dirty="0" smtClean="0"/>
              <a:t>실물 단말이 케이블로 연결되었음에도 </a:t>
            </a:r>
            <a:r>
              <a:rPr lang="ko-KR" altLang="en-US" dirty="0" err="1" smtClean="0"/>
              <a:t>안스</a:t>
            </a:r>
            <a:r>
              <a:rPr lang="ko-KR" altLang="en-US" dirty="0" smtClean="0"/>
              <a:t> </a:t>
            </a:r>
            <a:r>
              <a:rPr lang="en-US" altLang="ko-KR" b="1" dirty="0" smtClean="0"/>
              <a:t>[Device File Explorer]</a:t>
            </a:r>
            <a:r>
              <a:rPr lang="ko-KR" altLang="en-US" dirty="0" smtClean="0"/>
              <a:t>에서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9" name="그림 8"/>
          <p:cNvPicPr>
            <a:picLocks noChangeAspect="1"/>
          </p:cNvPicPr>
          <p:nvPr/>
        </p:nvPicPr>
        <p:blipFill>
          <a:blip r:embed="rId3"/>
          <a:stretch>
            <a:fillRect/>
          </a:stretch>
        </p:blipFill>
        <p:spPr>
          <a:xfrm>
            <a:off x="5993337" y="3897885"/>
            <a:ext cx="5707875" cy="2598645"/>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pic>
        <p:nvPicPr>
          <p:cNvPr id="5" name="그림 4"/>
          <p:cNvPicPr>
            <a:picLocks noChangeAspect="1"/>
          </p:cNvPicPr>
          <p:nvPr/>
        </p:nvPicPr>
        <p:blipFill>
          <a:blip r:embed="rId3"/>
          <a:stretch>
            <a:fillRect/>
          </a:stretch>
        </p:blipFill>
        <p:spPr>
          <a:xfrm>
            <a:off x="1919536" y="2060848"/>
            <a:ext cx="5349597" cy="228819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그림 5"/>
          <p:cNvPicPr>
            <a:picLocks noChangeAspect="1"/>
          </p:cNvPicPr>
          <p:nvPr/>
        </p:nvPicPr>
        <p:blipFill>
          <a:blip r:embed="rId4"/>
          <a:stretch>
            <a:fillRect/>
          </a:stretch>
        </p:blipFill>
        <p:spPr>
          <a:xfrm>
            <a:off x="6744072" y="3159059"/>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&gt;/.android</a:t>
            </a:r>
          </a:p>
          <a:p>
            <a:pPr lvl="1"/>
            <a:r>
              <a:rPr lang="en-US" altLang="ko-KR" dirty="0"/>
              <a:t>C:/users/&lt;</a:t>
            </a:r>
            <a:r>
              <a:rPr lang="ko-KR" altLang="en-US" dirty="0"/>
              <a:t>사용자계정폴더</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a:t>사용자계정폴더</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b="1" dirty="0" err="1" smtClean="0"/>
              <a:t>안스의</a:t>
            </a:r>
            <a:r>
              <a:rPr lang="ko-KR" altLang="en-US" b="1" dirty="0" smtClean="0"/>
              <a:t> 초기 설정 화면이 나타나지 않나요</a:t>
            </a:r>
            <a:r>
              <a:rPr lang="en-US" altLang="ko-KR" b="1" dirty="0" smtClean="0"/>
              <a:t>?</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dirty="0" smtClean="0"/>
              <a:t>사실상 </a:t>
            </a:r>
            <a:r>
              <a:rPr lang="en-US" altLang="ko-KR" dirty="0" smtClean="0"/>
              <a:t>S/W</a:t>
            </a:r>
            <a:r>
              <a:rPr lang="ko-KR" altLang="en-US" dirty="0" smtClean="0"/>
              <a:t>가 </a:t>
            </a:r>
            <a:r>
              <a:rPr lang="ko-KR" altLang="en-US" dirty="0"/>
              <a:t>여기에 </a:t>
            </a:r>
            <a:r>
              <a:rPr lang="ko-KR" altLang="en-US" dirty="0" smtClean="0"/>
              <a:t>많이 설치되어 있음</a:t>
            </a:r>
            <a:endParaRPr lang="ko-KR" altLang="en-US" dirty="0"/>
          </a:p>
        </p:txBody>
      </p:sp>
    </p:spTree>
    <p:extLst>
      <p:ext uri="{BB962C8B-B14F-4D97-AF65-F5344CB8AC3E}">
        <p14:creationId xmlns:p14="http://schemas.microsoft.com/office/powerpoint/2010/main" val="36522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smtClean="0"/>
              <a:t>안스 </a:t>
            </a:r>
            <a:r>
              <a:rPr lang="ko-KR" altLang="en-US" dirty="0" smtClean="0"/>
              <a:t>설치 후</a:t>
            </a:r>
            <a:r>
              <a:rPr lang="en-US" altLang="ko-KR" dirty="0" smtClean="0"/>
              <a:t>, </a:t>
            </a:r>
            <a:r>
              <a:rPr lang="ko-KR" altLang="en-US" dirty="0" err="1" smtClean="0"/>
              <a:t>안스를</a:t>
            </a:r>
            <a:r>
              <a:rPr lang="ko-KR" altLang="en-US" dirty="0" smtClean="0"/>
              <a:t> 시작해 보십시오</a:t>
            </a:r>
            <a:r>
              <a:rPr lang="en-US" altLang="ko-KR" dirty="0" smtClean="0"/>
              <a:t>.  </a:t>
            </a:r>
            <a:endParaRPr lang="en-US" altLang="ko-KR" dirty="0" smtClean="0"/>
          </a:p>
          <a:p>
            <a:r>
              <a:rPr lang="ko-KR" altLang="en-US" dirty="0" smtClean="0"/>
              <a:t>다음 </a:t>
            </a:r>
            <a:r>
              <a:rPr lang="ko-KR" altLang="en-US" dirty="0" smtClean="0"/>
              <a:t>창이 나타나면 </a:t>
            </a:r>
            <a:r>
              <a:rPr lang="en-US" altLang="ko-KR" dirty="0" smtClean="0"/>
              <a:t>[Next]</a:t>
            </a:r>
            <a:r>
              <a:rPr lang="ko-KR" altLang="en-US" dirty="0" smtClean="0"/>
              <a:t>를 선택하고</a:t>
            </a:r>
            <a:r>
              <a:rPr lang="en-US" altLang="ko-KR" dirty="0" smtClean="0"/>
              <a:t>, [Install Type]</a:t>
            </a:r>
            <a:r>
              <a:rPr lang="ko-KR" altLang="en-US" dirty="0" smtClean="0"/>
              <a:t>을 물을 때</a:t>
            </a:r>
            <a:r>
              <a:rPr lang="en-US" altLang="ko-KR" dirty="0" smtClean="0"/>
              <a:t>, [Standard] </a:t>
            </a:r>
            <a:r>
              <a:rPr lang="ko-KR" altLang="en-US" dirty="0" smtClean="0"/>
              <a:t>라디오 버튼은 선택하고</a:t>
            </a:r>
            <a:r>
              <a:rPr lang="en-US" altLang="ko-KR" dirty="0" smtClean="0"/>
              <a:t>, </a:t>
            </a:r>
            <a:r>
              <a:rPr lang="ko-KR" altLang="en-US" dirty="0" smtClean="0"/>
              <a:t>적당한 </a:t>
            </a:r>
            <a:r>
              <a:rPr lang="en-US" altLang="ko-KR" dirty="0" smtClean="0"/>
              <a:t>[Select UI Theme] </a:t>
            </a:r>
            <a:r>
              <a:rPr lang="ko-KR" altLang="en-US" dirty="0" smtClean="0"/>
              <a:t>선택하고</a:t>
            </a:r>
            <a:r>
              <a:rPr lang="en-US" altLang="ko-KR" dirty="0" smtClean="0"/>
              <a:t>, [Verify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10512</TotalTime>
  <Words>3439</Words>
  <Application>Microsoft Office PowerPoint</Application>
  <PresentationFormat>와이드스크린</PresentationFormat>
  <Paragraphs>613</Paragraphs>
  <Slides>68</Slides>
  <Notes>14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68</vt:i4>
      </vt:variant>
    </vt:vector>
  </HeadingPairs>
  <TitlesOfParts>
    <vt:vector size="80" baseType="lpstr">
      <vt:lpstr>D2Coding</vt:lpstr>
      <vt:lpstr>나눔고딕</vt:lpstr>
      <vt:lpstr>나눔고딕 ExtraBold</vt:lpstr>
      <vt:lpstr>맑은 고딕</vt:lpstr>
      <vt:lpstr>Arial</vt:lpstr>
      <vt:lpstr>Arial Rounded MT Bold</vt:lpstr>
      <vt:lpstr>Candara</vt:lpstr>
      <vt:lpstr>Century Gothic</vt:lpstr>
      <vt:lpstr>Helvetica</vt:lpstr>
      <vt:lpstr>Wingdings</vt:lpstr>
      <vt:lpstr>Wingdings 2</vt:lpstr>
      <vt:lpstr>고려청자</vt:lpstr>
      <vt:lpstr>PowerPoint 프레젠테이션</vt:lpstr>
      <vt:lpstr>01-1 안드로이드 이해하기</vt:lpstr>
      <vt:lpstr>01-1 안드로이드 이해하기</vt:lpstr>
      <vt:lpstr>01-1 안드로이드 이해하기</vt:lpstr>
      <vt:lpstr>01-2 안드로이드 흐름</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[JOY] 소스 코드 글자 크기가 너무 작아요?  </vt:lpstr>
      <vt:lpstr>03-3 Hello 프로젝트 하나씩 바꾸어보기 - 화면에 버튼 추가하기 </vt:lpstr>
      <vt:lpstr>03-3 Hello 프로젝트 하나씩 바꾸어보기 - 화면에 버튼 추가하기 </vt:lpstr>
      <vt:lpstr>03-3 Hello 프로젝트 하나씩 바꾸어보기 - 화면에 버튼 추가하기  </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04 실제 단말 연결하기</vt:lpstr>
      <vt:lpstr>04-1 PC에 드라이버 설치하기</vt:lpstr>
      <vt:lpstr>04-1 PC에 드라이버 설치하기</vt:lpstr>
      <vt:lpstr>04-2 단말 연결하고 설정 바꾸기</vt:lpstr>
      <vt:lpstr>04-2 단말 연결하고 설정 바꾸기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615</cp:revision>
  <dcterms:created xsi:type="dcterms:W3CDTF">2014-02-12T09:15:05Z</dcterms:created>
  <dcterms:modified xsi:type="dcterms:W3CDTF">2020-01-19T23:55:01Z</dcterms:modified>
</cp:coreProperties>
</file>